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75" r:id="rId3"/>
    <p:sldId id="263" r:id="rId4"/>
    <p:sldId id="259" r:id="rId5"/>
    <p:sldId id="279" r:id="rId6"/>
    <p:sldId id="280" r:id="rId7"/>
    <p:sldId id="281" r:id="rId8"/>
    <p:sldId id="268" r:id="rId9"/>
    <p:sldId id="283" r:id="rId10"/>
    <p:sldId id="288" r:id="rId11"/>
    <p:sldId id="285" r:id="rId12"/>
    <p:sldId id="290" r:id="rId13"/>
    <p:sldId id="261" r:id="rId14"/>
    <p:sldId id="277" r:id="rId15"/>
    <p:sldId id="278"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191" autoAdjust="0"/>
    <p:restoredTop sz="94660"/>
  </p:normalViewPr>
  <p:slideViewPr>
    <p:cSldViewPr>
      <p:cViewPr varScale="1">
        <p:scale>
          <a:sx n="69" d="100"/>
          <a:sy n="69" d="100"/>
        </p:scale>
        <p:origin x="1062"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6201D70-2906-4CEC-A81A-E650C8591D3A}" type="datetimeFigureOut">
              <a:rPr lang="en-GB" smtClean="0"/>
              <a:t>08/07/2020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9CB5E1-1BAA-4C81-B0DA-C987EF2E859B}" type="slidenum">
              <a:rPr lang="en-GB" smtClean="0"/>
              <a:t>‹#›</a:t>
            </a:fld>
            <a:endParaRPr lang="en-GB"/>
          </a:p>
        </p:txBody>
      </p:sp>
    </p:spTree>
    <p:extLst>
      <p:ext uri="{BB962C8B-B14F-4D97-AF65-F5344CB8AC3E}">
        <p14:creationId xmlns:p14="http://schemas.microsoft.com/office/powerpoint/2010/main" val="291899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8773C74-FC71-4DC9-9617-A12CCAAADBDB}" type="datetimeFigureOut">
              <a:rPr lang="en-GB" smtClean="0"/>
              <a:t>08/07/2020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294DA2-216D-449C-9FC4-B776748CC29E}" type="slidenum">
              <a:rPr lang="en-GB" smtClean="0"/>
              <a:t>‹#›</a:t>
            </a:fld>
            <a:endParaRPr lang="en-GB"/>
          </a:p>
        </p:txBody>
      </p:sp>
    </p:spTree>
    <p:extLst>
      <p:ext uri="{BB962C8B-B14F-4D97-AF65-F5344CB8AC3E}">
        <p14:creationId xmlns:p14="http://schemas.microsoft.com/office/powerpoint/2010/main" val="37169890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8773C74-FC71-4DC9-9617-A12CCAAADBDB}" type="datetimeFigureOut">
              <a:rPr lang="en-GB" smtClean="0"/>
              <a:t>08/07/2020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294DA2-216D-449C-9FC4-B776748CC29E}" type="slidenum">
              <a:rPr lang="en-GB" smtClean="0"/>
              <a:t>‹#›</a:t>
            </a:fld>
            <a:endParaRPr lang="en-GB"/>
          </a:p>
        </p:txBody>
      </p:sp>
    </p:spTree>
    <p:extLst>
      <p:ext uri="{BB962C8B-B14F-4D97-AF65-F5344CB8AC3E}">
        <p14:creationId xmlns:p14="http://schemas.microsoft.com/office/powerpoint/2010/main" val="2777907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773C74-FC71-4DC9-9617-A12CCAAADBDB}" type="datetimeFigureOut">
              <a:rPr lang="en-GB" smtClean="0"/>
              <a:t>08/07/2020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294DA2-216D-449C-9FC4-B776748CC29E}" type="slidenum">
              <a:rPr lang="en-GB" smtClean="0"/>
              <a:t>‹#›</a:t>
            </a:fld>
            <a:endParaRPr lang="en-GB"/>
          </a:p>
        </p:txBody>
      </p:sp>
    </p:spTree>
    <p:extLst>
      <p:ext uri="{BB962C8B-B14F-4D97-AF65-F5344CB8AC3E}">
        <p14:creationId xmlns:p14="http://schemas.microsoft.com/office/powerpoint/2010/main" val="2726309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8773C74-FC71-4DC9-9617-A12CCAAADBDB}" type="datetimeFigureOut">
              <a:rPr lang="en-GB" smtClean="0"/>
              <a:t>08/07/2020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294DA2-216D-449C-9FC4-B776748CC29E}" type="slidenum">
              <a:rPr lang="en-GB" smtClean="0"/>
              <a:t>‹#›</a:t>
            </a:fld>
            <a:endParaRPr lang="en-GB"/>
          </a:p>
        </p:txBody>
      </p:sp>
    </p:spTree>
    <p:extLst>
      <p:ext uri="{BB962C8B-B14F-4D97-AF65-F5344CB8AC3E}">
        <p14:creationId xmlns:p14="http://schemas.microsoft.com/office/powerpoint/2010/main" val="1053405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8773C74-FC71-4DC9-9617-A12CCAAADBDB}" type="datetimeFigureOut">
              <a:rPr lang="en-GB" smtClean="0"/>
              <a:t>08/07/2020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294DA2-216D-449C-9FC4-B776748CC29E}" type="slidenum">
              <a:rPr lang="en-GB" smtClean="0"/>
              <a:t>‹#›</a:t>
            </a:fld>
            <a:endParaRPr lang="en-GB"/>
          </a:p>
        </p:txBody>
      </p:sp>
    </p:spTree>
    <p:extLst>
      <p:ext uri="{BB962C8B-B14F-4D97-AF65-F5344CB8AC3E}">
        <p14:creationId xmlns:p14="http://schemas.microsoft.com/office/powerpoint/2010/main" val="2060624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8773C74-FC71-4DC9-9617-A12CCAAADBDB}" type="datetimeFigureOut">
              <a:rPr lang="en-GB" smtClean="0"/>
              <a:t>08/07/2020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294DA2-216D-449C-9FC4-B776748CC29E}" type="slidenum">
              <a:rPr lang="en-GB" smtClean="0"/>
              <a:t>‹#›</a:t>
            </a:fld>
            <a:endParaRPr lang="en-GB"/>
          </a:p>
        </p:txBody>
      </p:sp>
    </p:spTree>
    <p:extLst>
      <p:ext uri="{BB962C8B-B14F-4D97-AF65-F5344CB8AC3E}">
        <p14:creationId xmlns:p14="http://schemas.microsoft.com/office/powerpoint/2010/main" val="1824110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773C74-FC71-4DC9-9617-A12CCAAADBDB}" type="datetimeFigureOut">
              <a:rPr lang="en-GB" smtClean="0"/>
              <a:t>08/07/2020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294DA2-216D-449C-9FC4-B776748CC29E}" type="slidenum">
              <a:rPr lang="en-GB" smtClean="0"/>
              <a:t>‹#›</a:t>
            </a:fld>
            <a:endParaRPr lang="en-GB"/>
          </a:p>
        </p:txBody>
      </p:sp>
    </p:spTree>
    <p:extLst>
      <p:ext uri="{BB962C8B-B14F-4D97-AF65-F5344CB8AC3E}">
        <p14:creationId xmlns:p14="http://schemas.microsoft.com/office/powerpoint/2010/main" val="193668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773C74-FC71-4DC9-9617-A12CCAAADBDB}" type="datetimeFigureOut">
              <a:rPr lang="en-GB" smtClean="0"/>
              <a:t>08/07/2020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294DA2-216D-449C-9FC4-B776748CC29E}" type="slidenum">
              <a:rPr lang="en-GB" smtClean="0"/>
              <a:t>‹#›</a:t>
            </a:fld>
            <a:endParaRPr lang="en-GB"/>
          </a:p>
        </p:txBody>
      </p:sp>
    </p:spTree>
    <p:extLst>
      <p:ext uri="{BB962C8B-B14F-4D97-AF65-F5344CB8AC3E}">
        <p14:creationId xmlns:p14="http://schemas.microsoft.com/office/powerpoint/2010/main" val="26634436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773C74-FC71-4DC9-9617-A12CCAAADBDB}" type="datetimeFigureOut">
              <a:rPr lang="en-GB" smtClean="0"/>
              <a:t>08/07/2020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294DA2-216D-449C-9FC4-B776748CC29E}" type="slidenum">
              <a:rPr lang="en-GB" smtClean="0"/>
              <a:t>‹#›</a:t>
            </a:fld>
            <a:endParaRPr lang="en-GB"/>
          </a:p>
        </p:txBody>
      </p:sp>
    </p:spTree>
    <p:extLst>
      <p:ext uri="{BB962C8B-B14F-4D97-AF65-F5344CB8AC3E}">
        <p14:creationId xmlns:p14="http://schemas.microsoft.com/office/powerpoint/2010/main" val="605038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8773C74-FC71-4DC9-9617-A12CCAAADBDB}" type="datetimeFigureOut">
              <a:rPr lang="en-GB" smtClean="0"/>
              <a:t>08/07/2020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294DA2-216D-449C-9FC4-B776748CC29E}" type="slidenum">
              <a:rPr lang="en-GB" smtClean="0"/>
              <a:t>‹#›</a:t>
            </a:fld>
            <a:endParaRPr lang="en-GB"/>
          </a:p>
        </p:txBody>
      </p:sp>
    </p:spTree>
    <p:extLst>
      <p:ext uri="{BB962C8B-B14F-4D97-AF65-F5344CB8AC3E}">
        <p14:creationId xmlns:p14="http://schemas.microsoft.com/office/powerpoint/2010/main" val="1276238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8773C74-FC71-4DC9-9617-A12CCAAADBDB}" type="datetimeFigureOut">
              <a:rPr lang="en-GB" smtClean="0"/>
              <a:t>08/07/2020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294DA2-216D-449C-9FC4-B776748CC29E}" type="slidenum">
              <a:rPr lang="en-GB" smtClean="0"/>
              <a:t>‹#›</a:t>
            </a:fld>
            <a:endParaRPr lang="en-GB"/>
          </a:p>
        </p:txBody>
      </p:sp>
    </p:spTree>
    <p:extLst>
      <p:ext uri="{BB962C8B-B14F-4D97-AF65-F5344CB8AC3E}">
        <p14:creationId xmlns:p14="http://schemas.microsoft.com/office/powerpoint/2010/main" val="2811616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773C74-FC71-4DC9-9617-A12CCAAADBDB}" type="datetimeFigureOut">
              <a:rPr lang="en-GB" smtClean="0"/>
              <a:t>08/07/2020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294DA2-216D-449C-9FC4-B776748CC29E}" type="slidenum">
              <a:rPr lang="en-GB" smtClean="0"/>
              <a:t>‹#›</a:t>
            </a:fld>
            <a:endParaRPr lang="en-GB"/>
          </a:p>
        </p:txBody>
      </p:sp>
    </p:spTree>
    <p:extLst>
      <p:ext uri="{BB962C8B-B14F-4D97-AF65-F5344CB8AC3E}">
        <p14:creationId xmlns:p14="http://schemas.microsoft.com/office/powerpoint/2010/main" val="9513190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en-GB" sz="4000" b="1" dirty="0" smtClean="0"/>
              <a:t>Mental Health Learning Hub </a:t>
            </a:r>
          </a:p>
          <a:p>
            <a:r>
              <a:rPr lang="en-GB" sz="4000" b="1" dirty="0" smtClean="0"/>
              <a:t>2019/20 </a:t>
            </a:r>
            <a:endParaRPr lang="en-GB" sz="40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0525" y="980729"/>
            <a:ext cx="5822950" cy="23042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56920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6712"/>
            <a:ext cx="8229600" cy="5289451"/>
          </a:xfrm>
        </p:spPr>
        <p:txBody>
          <a:bodyPr>
            <a:normAutofit fontScale="92500" lnSpcReduction="20000"/>
          </a:bodyPr>
          <a:lstStyle/>
          <a:p>
            <a:pPr marL="0" lvl="0" indent="0">
              <a:lnSpc>
                <a:spcPct val="107000"/>
              </a:lnSpc>
              <a:buNone/>
            </a:pPr>
            <a:r>
              <a:rPr lang="en-GB" sz="3000" b="1" dirty="0" smtClean="0">
                <a:ea typeface="Calibri"/>
                <a:cs typeface="Times New Roman"/>
              </a:rPr>
              <a:t>KEY FEATURES</a:t>
            </a:r>
          </a:p>
          <a:p>
            <a:pPr>
              <a:lnSpc>
                <a:spcPct val="107000"/>
              </a:lnSpc>
            </a:pPr>
            <a:r>
              <a:rPr lang="en-GB" sz="3000" dirty="0" smtClean="0">
                <a:ea typeface="Calibri"/>
                <a:cs typeface="Times New Roman"/>
              </a:rPr>
              <a:t>Cross </a:t>
            </a:r>
            <a:r>
              <a:rPr lang="en-GB" sz="3000" dirty="0">
                <a:ea typeface="Calibri"/>
                <a:cs typeface="Times New Roman"/>
              </a:rPr>
              <a:t>phase membership – primary, secondary, special</a:t>
            </a:r>
          </a:p>
          <a:p>
            <a:pPr>
              <a:lnSpc>
                <a:spcPct val="107000"/>
              </a:lnSpc>
              <a:spcAft>
                <a:spcPts val="800"/>
              </a:spcAft>
            </a:pPr>
            <a:r>
              <a:rPr lang="en-GB" sz="3000" dirty="0">
                <a:ea typeface="Calibri"/>
                <a:cs typeface="Times New Roman"/>
              </a:rPr>
              <a:t>A wider network of members and attendees, including Camden Learning Health and Well-being team, CAMHS </a:t>
            </a:r>
            <a:r>
              <a:rPr lang="en-GB" sz="3000" dirty="0" smtClean="0">
                <a:ea typeface="Calibri"/>
                <a:cs typeface="Times New Roman"/>
              </a:rPr>
              <a:t>representatives</a:t>
            </a:r>
          </a:p>
          <a:p>
            <a:pPr marL="0" lvl="0" indent="0">
              <a:lnSpc>
                <a:spcPct val="107000"/>
              </a:lnSpc>
              <a:spcAft>
                <a:spcPts val="800"/>
              </a:spcAft>
              <a:buNone/>
            </a:pPr>
            <a:r>
              <a:rPr lang="en-GB" sz="3000" b="1" dirty="0" smtClean="0">
                <a:ea typeface="Calibri"/>
                <a:cs typeface="Times New Roman"/>
              </a:rPr>
              <a:t>AIMS 2019/20</a:t>
            </a:r>
          </a:p>
          <a:p>
            <a:r>
              <a:rPr lang="en-GB" sz="3000" dirty="0"/>
              <a:t>Develop www.thinkingcards.org.uk site and related app</a:t>
            </a:r>
          </a:p>
          <a:p>
            <a:r>
              <a:rPr lang="en-GB" sz="3000" dirty="0" smtClean="0"/>
              <a:t>Trial primary </a:t>
            </a:r>
            <a:r>
              <a:rPr lang="en-GB" sz="3000" dirty="0"/>
              <a:t>thinking </a:t>
            </a:r>
            <a:r>
              <a:rPr lang="en-GB" sz="3000" dirty="0" smtClean="0"/>
              <a:t>cards in schools</a:t>
            </a:r>
            <a:endParaRPr lang="en-GB" sz="3000" dirty="0"/>
          </a:p>
          <a:p>
            <a:r>
              <a:rPr lang="en-GB" sz="3000"/>
              <a:t>Develop </a:t>
            </a:r>
            <a:r>
              <a:rPr lang="en-GB" sz="3000" smtClean="0"/>
              <a:t>cross-phase </a:t>
            </a:r>
            <a:r>
              <a:rPr lang="en-GB" sz="3000" dirty="0"/>
              <a:t>resources on approaches to managing anxiety </a:t>
            </a:r>
          </a:p>
          <a:p>
            <a:pPr lvl="0">
              <a:lnSpc>
                <a:spcPct val="107000"/>
              </a:lnSpc>
              <a:spcAft>
                <a:spcPts val="800"/>
              </a:spcAft>
              <a:buFont typeface="Symbol"/>
              <a:buChar char=""/>
            </a:pPr>
            <a:endParaRPr lang="en-GB" dirty="0">
              <a:ea typeface="Calibri"/>
              <a:cs typeface="Times New Roman"/>
            </a:endParaRPr>
          </a:p>
          <a:p>
            <a:endParaRPr lang="en-GB" dirty="0"/>
          </a:p>
        </p:txBody>
      </p:sp>
    </p:spTree>
    <p:extLst>
      <p:ext uri="{BB962C8B-B14F-4D97-AF65-F5344CB8AC3E}">
        <p14:creationId xmlns:p14="http://schemas.microsoft.com/office/powerpoint/2010/main" val="7402204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GB" b="1" dirty="0" smtClean="0"/>
              <a:t>Baseline - October</a:t>
            </a:r>
            <a:endParaRPr lang="en-GB" b="1" dirty="0"/>
          </a:p>
        </p:txBody>
      </p:sp>
      <p:sp>
        <p:nvSpPr>
          <p:cNvPr id="3" name="Content Placeholder 2"/>
          <p:cNvSpPr>
            <a:spLocks noGrp="1"/>
          </p:cNvSpPr>
          <p:nvPr>
            <p:ph idx="1"/>
          </p:nvPr>
        </p:nvSpPr>
        <p:spPr>
          <a:xfrm>
            <a:off x="459759" y="1143000"/>
            <a:ext cx="8229600" cy="2411759"/>
          </a:xfrm>
        </p:spPr>
        <p:txBody>
          <a:bodyPr>
            <a:normAutofit lnSpcReduction="10000"/>
          </a:bodyPr>
          <a:lstStyle/>
          <a:p>
            <a:pPr marL="0" indent="0">
              <a:buNone/>
            </a:pPr>
            <a:r>
              <a:rPr lang="en-GB" sz="2800" dirty="0" smtClean="0"/>
              <a:t>What did members want to get from the hub this year?</a:t>
            </a:r>
          </a:p>
          <a:p>
            <a:r>
              <a:rPr lang="en-GB" sz="2800" dirty="0" smtClean="0"/>
              <a:t>Sharing and developing resources, </a:t>
            </a:r>
            <a:endParaRPr lang="en-GB" sz="2800" dirty="0" smtClean="0"/>
          </a:p>
          <a:p>
            <a:r>
              <a:rPr lang="en-GB" sz="2800" dirty="0" smtClean="0"/>
              <a:t>learning </a:t>
            </a:r>
            <a:r>
              <a:rPr lang="en-GB" sz="2800" dirty="0" smtClean="0"/>
              <a:t>from experts and each other, </a:t>
            </a:r>
            <a:endParaRPr lang="en-GB" sz="2800" dirty="0" smtClean="0"/>
          </a:p>
          <a:p>
            <a:r>
              <a:rPr lang="en-GB" sz="2800" dirty="0" smtClean="0"/>
              <a:t>developing </a:t>
            </a:r>
            <a:r>
              <a:rPr lang="en-GB" sz="2800" dirty="0" smtClean="0"/>
              <a:t>links with other schools, settings and professionals</a:t>
            </a:r>
            <a:endParaRPr lang="en-GB" sz="2800" dirty="0"/>
          </a:p>
        </p:txBody>
      </p:sp>
      <p:pic>
        <p:nvPicPr>
          <p:cNvPr id="4" name="Picture 3"/>
          <p:cNvPicPr>
            <a:picLocks noChangeAspect="1"/>
          </p:cNvPicPr>
          <p:nvPr/>
        </p:nvPicPr>
        <p:blipFill>
          <a:blip r:embed="rId2"/>
          <a:stretch>
            <a:fillRect/>
          </a:stretch>
        </p:blipFill>
        <p:spPr>
          <a:xfrm>
            <a:off x="457200" y="4077072"/>
            <a:ext cx="8229600" cy="2073010"/>
          </a:xfrm>
          <a:prstGeom prst="rect">
            <a:avLst/>
          </a:prstGeom>
        </p:spPr>
      </p:pic>
    </p:spTree>
    <p:extLst>
      <p:ext uri="{BB962C8B-B14F-4D97-AF65-F5344CB8AC3E}">
        <p14:creationId xmlns:p14="http://schemas.microsoft.com/office/powerpoint/2010/main" val="41683251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185" y="-171400"/>
            <a:ext cx="8229600" cy="1143000"/>
          </a:xfrm>
        </p:spPr>
        <p:txBody>
          <a:bodyPr/>
          <a:lstStyle/>
          <a:p>
            <a:r>
              <a:rPr lang="en-GB" b="1" dirty="0" smtClean="0"/>
              <a:t>Core Meetings </a:t>
            </a:r>
            <a:endParaRPr lang="en-GB" b="1" dirty="0"/>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b="17442"/>
          <a:stretch/>
        </p:blipFill>
        <p:spPr>
          <a:xfrm>
            <a:off x="145600" y="971600"/>
            <a:ext cx="4464197" cy="5528336"/>
          </a:xfrm>
        </p:spPr>
      </p:pic>
      <p:pic>
        <p:nvPicPr>
          <p:cNvPr id="5" name="Content Placeholder 3"/>
          <p:cNvPicPr>
            <a:picLocks noChangeAspect="1"/>
          </p:cNvPicPr>
          <p:nvPr/>
        </p:nvPicPr>
        <p:blipFill rotWithShape="1">
          <a:blip r:embed="rId3" cstate="print">
            <a:extLst>
              <a:ext uri="{28A0092B-C50C-407E-A947-70E740481C1C}">
                <a14:useLocalDpi xmlns:a14="http://schemas.microsoft.com/office/drawing/2010/main" val="0"/>
              </a:ext>
            </a:extLst>
          </a:blip>
          <a:srcRect b="23077"/>
          <a:stretch/>
        </p:blipFill>
        <p:spPr>
          <a:xfrm>
            <a:off x="4499992" y="836712"/>
            <a:ext cx="4320480" cy="5400600"/>
          </a:xfrm>
          <a:prstGeom prst="rect">
            <a:avLst/>
          </a:prstGeom>
        </p:spPr>
      </p:pic>
      <p:sp>
        <p:nvSpPr>
          <p:cNvPr id="3" name="Rounded Rectangle 2"/>
          <p:cNvSpPr/>
          <p:nvPr/>
        </p:nvSpPr>
        <p:spPr>
          <a:xfrm>
            <a:off x="145537" y="237681"/>
            <a:ext cx="2448272" cy="1152128"/>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Expert speakers or presentations to make the focus on </a:t>
            </a:r>
            <a:r>
              <a:rPr lang="en-GB" dirty="0" smtClean="0">
                <a:ln w="0"/>
                <a:solidFill>
                  <a:schemeClr val="tx1"/>
                </a:solidFill>
                <a:effectLst>
                  <a:outerShdw blurRad="38100" dist="19050" dir="2700000" algn="tl" rotWithShape="0">
                    <a:schemeClr val="dk1">
                      <a:alpha val="40000"/>
                    </a:schemeClr>
                  </a:outerShdw>
                </a:effectLst>
              </a:rPr>
              <a:t>learning</a:t>
            </a:r>
            <a:endParaRPr lang="en-GB"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536113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smtClean="0"/>
              <a:t>‘Life’s a Rollercoaster’ </a:t>
            </a:r>
            <a:endParaRPr lang="en-GB" b="1" dirty="0"/>
          </a:p>
        </p:txBody>
      </p:sp>
      <p:sp>
        <p:nvSpPr>
          <p:cNvPr id="3" name="Content Placeholder 2"/>
          <p:cNvSpPr>
            <a:spLocks noGrp="1"/>
          </p:cNvSpPr>
          <p:nvPr>
            <p:ph idx="1"/>
          </p:nvPr>
        </p:nvSpPr>
        <p:spPr>
          <a:xfrm>
            <a:off x="3707904" y="1268760"/>
            <a:ext cx="4937266" cy="5400599"/>
          </a:xfrm>
        </p:spPr>
        <p:txBody>
          <a:bodyPr>
            <a:normAutofit fontScale="85000" lnSpcReduction="20000"/>
          </a:bodyPr>
          <a:lstStyle/>
          <a:p>
            <a:pPr>
              <a:spcBef>
                <a:spcPts val="0"/>
              </a:spcBef>
            </a:pPr>
            <a:r>
              <a:rPr lang="en-GB" i="1" dirty="0">
                <a:latin typeface="Calibri,Arial,Helvetica,sans-serif"/>
              </a:rPr>
              <a:t>'The Roller </a:t>
            </a:r>
            <a:r>
              <a:rPr lang="en-GB" i="1" dirty="0" smtClean="0">
                <a:latin typeface="Calibri,Arial,Helvetica,sans-serif"/>
              </a:rPr>
              <a:t>Coaster</a:t>
            </a:r>
            <a:r>
              <a:rPr lang="en-GB" dirty="0" smtClean="0">
                <a:latin typeface="Calibri,Arial,Helvetica,sans-serif"/>
              </a:rPr>
              <a:t>' </a:t>
            </a:r>
            <a:r>
              <a:rPr lang="en-GB" dirty="0">
                <a:latin typeface="Calibri,Arial,Helvetica,sans-serif"/>
              </a:rPr>
              <a:t>project is designed to help students think about when anxiety has reached a level where it interferes with everyday life and becomes a disorder and when it is only part of every day, </a:t>
            </a:r>
            <a:r>
              <a:rPr lang="en-GB" dirty="0" smtClean="0">
                <a:latin typeface="Calibri,Arial,Helvetica,sans-serif"/>
              </a:rPr>
              <a:t>‘normal’ </a:t>
            </a:r>
            <a:r>
              <a:rPr lang="en-GB" dirty="0">
                <a:latin typeface="Calibri,Arial,Helvetica,sans-serif"/>
              </a:rPr>
              <a:t>life.  </a:t>
            </a:r>
            <a:endParaRPr lang="en-GB" dirty="0" smtClean="0">
              <a:latin typeface="Calibri,Arial,Helvetica,sans-serif"/>
            </a:endParaRPr>
          </a:p>
          <a:p>
            <a:pPr>
              <a:spcBef>
                <a:spcPts val="0"/>
              </a:spcBef>
            </a:pPr>
            <a:r>
              <a:rPr lang="en-GB" dirty="0" smtClean="0">
                <a:latin typeface="Calibri,Arial,Helvetica,sans-serif"/>
              </a:rPr>
              <a:t>These </a:t>
            </a:r>
            <a:r>
              <a:rPr lang="en-GB" dirty="0">
                <a:latin typeface="Calibri,Arial,Helvetica,sans-serif"/>
              </a:rPr>
              <a:t>two things require different approaches and support.  </a:t>
            </a:r>
            <a:endParaRPr lang="en-GB" dirty="0" smtClean="0">
              <a:latin typeface="Calibri,Arial,Helvetica,sans-serif"/>
            </a:endParaRPr>
          </a:p>
          <a:p>
            <a:pPr>
              <a:spcBef>
                <a:spcPts val="0"/>
              </a:spcBef>
            </a:pPr>
            <a:r>
              <a:rPr lang="en-GB" dirty="0" smtClean="0">
                <a:latin typeface="Calibri,Arial,Helvetica,sans-serif"/>
              </a:rPr>
              <a:t>Identifying </a:t>
            </a:r>
            <a:r>
              <a:rPr lang="en-GB" dirty="0">
                <a:latin typeface="Calibri,Arial,Helvetica,sans-serif"/>
              </a:rPr>
              <a:t>which kind of anxiety we are going through can help us to build strength and resilience</a:t>
            </a:r>
            <a:r>
              <a:rPr lang="en-GB" dirty="0" smtClean="0">
                <a:latin typeface="Calibri,Arial,Helvetica,sans-serif"/>
              </a:rPr>
              <a:t>.'</a:t>
            </a:r>
            <a:endParaRPr lang="en-GB" dirty="0">
              <a:latin typeface="Calibri,Arial,Helvetica,sans-serif"/>
            </a:endParaRPr>
          </a:p>
        </p:txBody>
      </p:sp>
      <p:pic>
        <p:nvPicPr>
          <p:cNvPr id="4" name="Picture 3"/>
          <p:cNvPicPr>
            <a:picLocks noChangeAspect="1"/>
          </p:cNvPicPr>
          <p:nvPr/>
        </p:nvPicPr>
        <p:blipFill>
          <a:blip r:embed="rId2"/>
          <a:stretch>
            <a:fillRect/>
          </a:stretch>
        </p:blipFill>
        <p:spPr>
          <a:xfrm>
            <a:off x="416236" y="2348880"/>
            <a:ext cx="3245138" cy="2664296"/>
          </a:xfrm>
          <a:prstGeom prst="rect">
            <a:avLst/>
          </a:prstGeom>
        </p:spPr>
      </p:pic>
    </p:spTree>
    <p:extLst>
      <p:ext uri="{BB962C8B-B14F-4D97-AF65-F5344CB8AC3E}">
        <p14:creationId xmlns:p14="http://schemas.microsoft.com/office/powerpoint/2010/main" val="14753255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342900" lvl="0" indent="-342900">
              <a:spcBef>
                <a:spcPct val="20000"/>
              </a:spcBef>
            </a:pPr>
            <a:r>
              <a:rPr lang="en-GB" b="1" dirty="0" smtClean="0">
                <a:solidFill>
                  <a:prstClr val="black"/>
                </a:solidFill>
              </a:rPr>
              <a:t/>
            </a:r>
            <a:br>
              <a:rPr lang="en-GB" b="1" dirty="0" smtClean="0">
                <a:solidFill>
                  <a:prstClr val="black"/>
                </a:solidFill>
              </a:rPr>
            </a:br>
            <a:r>
              <a:rPr lang="en-GB" b="1" dirty="0" smtClean="0">
                <a:solidFill>
                  <a:prstClr val="black"/>
                </a:solidFill>
              </a:rPr>
              <a:t>Example CASE </a:t>
            </a:r>
            <a:r>
              <a:rPr lang="en-GB" b="1" dirty="0">
                <a:solidFill>
                  <a:prstClr val="black"/>
                </a:solidFill>
              </a:rPr>
              <a:t>STUDY A</a:t>
            </a:r>
            <a:br>
              <a:rPr lang="en-GB" b="1" dirty="0">
                <a:solidFill>
                  <a:prstClr val="black"/>
                </a:solidFill>
              </a:rPr>
            </a:br>
            <a:endParaRPr lang="en-GB" b="1" dirty="0"/>
          </a:p>
        </p:txBody>
      </p:sp>
      <p:sp>
        <p:nvSpPr>
          <p:cNvPr id="3" name="Content Placeholder 2"/>
          <p:cNvSpPr>
            <a:spLocks noGrp="1"/>
          </p:cNvSpPr>
          <p:nvPr>
            <p:ph idx="1"/>
          </p:nvPr>
        </p:nvSpPr>
        <p:spPr/>
        <p:txBody>
          <a:bodyPr>
            <a:normAutofit fontScale="85000" lnSpcReduction="20000"/>
          </a:bodyPr>
          <a:lstStyle/>
          <a:p>
            <a:pPr marL="0" indent="0">
              <a:buNone/>
            </a:pPr>
            <a:r>
              <a:rPr lang="en-GB" dirty="0" smtClean="0"/>
              <a:t>“Samira </a:t>
            </a:r>
            <a:r>
              <a:rPr lang="en-GB" dirty="0"/>
              <a:t>is in Year 8.  She is worried about her grades in school.  She gets feelings of butterflies in her stomach and sweaty palms sometimes.  She is constantly telling her friends on social media that she has an anxiety disorder, they agree with her.  At school Samira is increasingly keeping herself to herself and going out with her friends less.  Samira has spoken to her mum and asked her to make an appointment with her GP to ask for some anti-anxiety medication.  Her mum is telling her that everyone gets worried about grades at some point and she needs to calm down and not worry so much, and just to do her best with her studies and that will ‘good enough for everybody</a:t>
            </a:r>
            <a:r>
              <a:rPr lang="en-GB" dirty="0" smtClean="0"/>
              <a:t>’.”</a:t>
            </a:r>
            <a:endParaRPr lang="en-GB" dirty="0"/>
          </a:p>
          <a:p>
            <a:endParaRPr lang="en-GB" dirty="0"/>
          </a:p>
        </p:txBody>
      </p:sp>
    </p:spTree>
    <p:extLst>
      <p:ext uri="{BB962C8B-B14F-4D97-AF65-F5344CB8AC3E}">
        <p14:creationId xmlns:p14="http://schemas.microsoft.com/office/powerpoint/2010/main" val="3911846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nSpc>
                <a:spcPct val="115000"/>
              </a:lnSpc>
              <a:spcAft>
                <a:spcPts val="1000"/>
              </a:spcAft>
            </a:pPr>
            <a:r>
              <a:rPr lang="en-GB" dirty="0" smtClean="0">
                <a:ea typeface="Calibri"/>
                <a:cs typeface="Times New Roman"/>
              </a:rPr>
              <a:t/>
            </a:r>
            <a:br>
              <a:rPr lang="en-GB" dirty="0" smtClean="0">
                <a:ea typeface="Calibri"/>
                <a:cs typeface="Times New Roman"/>
              </a:rPr>
            </a:br>
            <a:r>
              <a:rPr lang="en-GB" b="1" dirty="0" smtClean="0">
                <a:ea typeface="Calibri"/>
                <a:cs typeface="Times New Roman"/>
              </a:rPr>
              <a:t>TEACHER </a:t>
            </a:r>
            <a:r>
              <a:rPr lang="en-GB" b="1" dirty="0">
                <a:ea typeface="Calibri"/>
                <a:cs typeface="Times New Roman"/>
              </a:rPr>
              <a:t>RESPONSE AFTER PUPIL DISCUSSION</a:t>
            </a:r>
            <a:r>
              <a:rPr lang="en-GB" dirty="0">
                <a:ea typeface="Calibri"/>
                <a:cs typeface="Times New Roman"/>
              </a:rPr>
              <a:t/>
            </a:r>
            <a:br>
              <a:rPr lang="en-GB" dirty="0">
                <a:ea typeface="Calibri"/>
                <a:cs typeface="Times New Roman"/>
              </a:rPr>
            </a:b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a:ea typeface="Calibri"/>
                <a:cs typeface="Times New Roman"/>
              </a:rPr>
              <a:t>Samira is probably not in need of medical intervention or counselling at this moment in time.  Her worries are part of normal adolescent life and a common feature of growing up.  She has a supportive and understanding mother.  It’s likely her social media interactions are making her worries worse.  By exercising, using simple breathing and meditation techniques, eating well and resting her mind she would probably find herself more relaxed and able to cope.</a:t>
            </a:r>
            <a:endParaRPr lang="en-GB" dirty="0"/>
          </a:p>
        </p:txBody>
      </p:sp>
    </p:spTree>
    <p:extLst>
      <p:ext uri="{BB962C8B-B14F-4D97-AF65-F5344CB8AC3E}">
        <p14:creationId xmlns:p14="http://schemas.microsoft.com/office/powerpoint/2010/main" val="21039669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62834" y="548680"/>
            <a:ext cx="4457638" cy="5400600"/>
          </a:xfrm>
          <a:prstGeom prst="rect">
            <a:avLst/>
          </a:prstGeom>
        </p:spPr>
      </p:pic>
      <p:pic>
        <p:nvPicPr>
          <p:cNvPr id="4" name="Content Placeholder 3"/>
          <p:cNvPicPr>
            <a:picLocks noChangeAspect="1"/>
          </p:cNvPicPr>
          <p:nvPr/>
        </p:nvPicPr>
        <p:blipFill>
          <a:blip r:embed="rId3"/>
          <a:stretch>
            <a:fillRect/>
          </a:stretch>
        </p:blipFill>
        <p:spPr>
          <a:xfrm>
            <a:off x="467544" y="1052736"/>
            <a:ext cx="3600400" cy="4536504"/>
          </a:xfrm>
          <a:prstGeom prst="rect">
            <a:avLst/>
          </a:prstGeom>
        </p:spPr>
      </p:pic>
    </p:spTree>
    <p:extLst>
      <p:ext uri="{BB962C8B-B14F-4D97-AF65-F5344CB8AC3E}">
        <p14:creationId xmlns:p14="http://schemas.microsoft.com/office/powerpoint/2010/main" val="3303864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
            </a:r>
            <a:br>
              <a:rPr lang="en-GB" b="1" dirty="0" smtClean="0"/>
            </a:br>
            <a:r>
              <a:rPr lang="en-GB" b="1" dirty="0" smtClean="0"/>
              <a:t>What </a:t>
            </a:r>
            <a:r>
              <a:rPr lang="en-GB" b="1" dirty="0"/>
              <a:t>are they?</a:t>
            </a:r>
            <a:r>
              <a:rPr lang="en-GB" dirty="0"/>
              <a:t/>
            </a:r>
            <a:br>
              <a:rPr lang="en-GB" dirty="0"/>
            </a:br>
            <a:endParaRPr lang="en-GB" dirty="0"/>
          </a:p>
        </p:txBody>
      </p:sp>
      <p:sp>
        <p:nvSpPr>
          <p:cNvPr id="3" name="Content Placeholder 2"/>
          <p:cNvSpPr>
            <a:spLocks noGrp="1"/>
          </p:cNvSpPr>
          <p:nvPr>
            <p:ph idx="1"/>
          </p:nvPr>
        </p:nvSpPr>
        <p:spPr>
          <a:xfrm>
            <a:off x="447736" y="2213992"/>
            <a:ext cx="8516752" cy="4527375"/>
          </a:xfrm>
        </p:spPr>
        <p:txBody>
          <a:bodyPr>
            <a:normAutofit fontScale="55000" lnSpcReduction="20000"/>
          </a:bodyPr>
          <a:lstStyle/>
          <a:p>
            <a:pPr>
              <a:buFontTx/>
              <a:buChar char="-"/>
            </a:pPr>
            <a:r>
              <a:rPr lang="en-GB" sz="4500" dirty="0"/>
              <a:t>d</a:t>
            </a:r>
            <a:r>
              <a:rPr lang="en-GB" sz="4500" dirty="0" smtClean="0"/>
              <a:t>eveloped by Camden teachers for use in primary schools</a:t>
            </a:r>
          </a:p>
          <a:p>
            <a:pPr>
              <a:buFontTx/>
              <a:buChar char="-"/>
            </a:pPr>
            <a:r>
              <a:rPr lang="en-GB" sz="4500" dirty="0"/>
              <a:t>b</a:t>
            </a:r>
            <a:r>
              <a:rPr lang="en-GB" sz="4500" dirty="0" smtClean="0"/>
              <a:t>uilding on the existing secondary Thinking </a:t>
            </a:r>
            <a:r>
              <a:rPr lang="en-GB" sz="4500" dirty="0" smtClean="0"/>
              <a:t>Cards resource</a:t>
            </a:r>
            <a:endParaRPr lang="en-GB" sz="4500" dirty="0" smtClean="0"/>
          </a:p>
          <a:p>
            <a:pPr>
              <a:buFontTx/>
              <a:buChar char="-"/>
            </a:pPr>
            <a:r>
              <a:rPr lang="en-GB" sz="4500" dirty="0" smtClean="0"/>
              <a:t>a </a:t>
            </a:r>
            <a:r>
              <a:rPr lang="en-GB" sz="4500" dirty="0"/>
              <a:t>resource that can be used to support children in developing their emotional literacy, </a:t>
            </a:r>
            <a:r>
              <a:rPr lang="en-GB" sz="4500" dirty="0" smtClean="0"/>
              <a:t>in order</a:t>
            </a:r>
            <a:r>
              <a:rPr lang="en-GB" sz="4500" dirty="0" smtClean="0"/>
              <a:t> </a:t>
            </a:r>
            <a:r>
              <a:rPr lang="en-GB" sz="4500" dirty="0"/>
              <a:t>to promote their well-being</a:t>
            </a:r>
            <a:r>
              <a:rPr lang="en-GB" sz="4500" dirty="0" smtClean="0"/>
              <a:t>.</a:t>
            </a:r>
          </a:p>
          <a:p>
            <a:pPr>
              <a:buFontTx/>
              <a:buChar char="-"/>
            </a:pPr>
            <a:r>
              <a:rPr lang="en-GB" sz="4500" dirty="0"/>
              <a:t>d</a:t>
            </a:r>
            <a:r>
              <a:rPr lang="en-GB" sz="4500" dirty="0" smtClean="0"/>
              <a:t>raws </a:t>
            </a:r>
            <a:r>
              <a:rPr lang="en-GB" sz="4500" dirty="0"/>
              <a:t>on the psychology that informs Cognitive Behavioural </a:t>
            </a:r>
            <a:r>
              <a:rPr lang="en-GB" sz="4500" dirty="0" smtClean="0"/>
              <a:t>Therapy</a:t>
            </a:r>
            <a:endParaRPr lang="en-GB" sz="4500" dirty="0" smtClean="0"/>
          </a:p>
          <a:p>
            <a:pPr marL="0" indent="0">
              <a:buNone/>
            </a:pPr>
            <a:r>
              <a:rPr lang="en-GB" sz="4200" dirty="0" smtClean="0"/>
              <a:t>The </a:t>
            </a:r>
            <a:r>
              <a:rPr lang="en-GB" sz="4200" dirty="0"/>
              <a:t>cognitive behavioural model demonstrates that there is a link between the way we think, how we feel, our physical sensations and the way we behave. Cognitive Behavioural Therapy has shown how, by changing the way we think and by strategies to influence our physical state we can change our emotional state.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1" y="193502"/>
            <a:ext cx="1541302" cy="1867346"/>
          </a:xfrm>
          <a:prstGeom prst="rect">
            <a:avLst/>
          </a:prstGeom>
        </p:spPr>
      </p:pic>
    </p:spTree>
    <p:extLst>
      <p:ext uri="{BB962C8B-B14F-4D97-AF65-F5344CB8AC3E}">
        <p14:creationId xmlns:p14="http://schemas.microsoft.com/office/powerpoint/2010/main" val="10708961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7744" y="332656"/>
            <a:ext cx="6717432" cy="1440160"/>
          </a:xfrm>
        </p:spPr>
        <p:txBody>
          <a:bodyPr>
            <a:normAutofit/>
          </a:bodyPr>
          <a:lstStyle/>
          <a:p>
            <a:pPr algn="l"/>
            <a:r>
              <a:rPr lang="en-GB" b="1" dirty="0" smtClean="0"/>
              <a:t>Beginning to trial th</a:t>
            </a:r>
            <a:r>
              <a:rPr lang="en-GB" b="1" dirty="0" smtClean="0"/>
              <a:t>e cards </a:t>
            </a:r>
            <a:br>
              <a:rPr lang="en-GB" b="1" dirty="0" smtClean="0"/>
            </a:br>
            <a:r>
              <a:rPr lang="en-GB" b="1" dirty="0" smtClean="0"/>
              <a:t>in schools this year</a:t>
            </a:r>
            <a:endParaRPr lang="en-GB" dirty="0"/>
          </a:p>
        </p:txBody>
      </p:sp>
      <p:sp>
        <p:nvSpPr>
          <p:cNvPr id="3" name="Content Placeholder 2"/>
          <p:cNvSpPr>
            <a:spLocks noGrp="1"/>
          </p:cNvSpPr>
          <p:nvPr>
            <p:ph idx="1"/>
          </p:nvPr>
        </p:nvSpPr>
        <p:spPr>
          <a:xfrm>
            <a:off x="467544" y="2200002"/>
            <a:ext cx="8229600" cy="2230694"/>
          </a:xfrm>
        </p:spPr>
        <p:txBody>
          <a:bodyPr>
            <a:normAutofit/>
          </a:bodyPr>
          <a:lstStyle/>
          <a:p>
            <a:r>
              <a:rPr lang="en-GB" dirty="0" smtClean="0"/>
              <a:t>supporting children in one Year </a:t>
            </a:r>
            <a:r>
              <a:rPr lang="en-GB" dirty="0"/>
              <a:t>6 </a:t>
            </a:r>
            <a:r>
              <a:rPr lang="en-GB" dirty="0" smtClean="0"/>
              <a:t>class to </a:t>
            </a:r>
            <a:r>
              <a:rPr lang="en-GB" dirty="0"/>
              <a:t>identify, track and monitor their </a:t>
            </a:r>
            <a:r>
              <a:rPr lang="en-GB" dirty="0" smtClean="0"/>
              <a:t>feelings</a:t>
            </a:r>
          </a:p>
          <a:p>
            <a:r>
              <a:rPr lang="en-GB" dirty="0"/>
              <a:t>s</a:t>
            </a:r>
            <a:r>
              <a:rPr lang="en-GB" dirty="0" smtClean="0"/>
              <a:t>upporting individual KS2 children to set goals about managing their feelings</a:t>
            </a:r>
            <a:endParaRPr lang="en-GB" dirty="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504" y="116632"/>
            <a:ext cx="1719607" cy="2083370"/>
          </a:xfrm>
          <a:prstGeom prst="rect">
            <a:avLst/>
          </a:prstGeom>
        </p:spPr>
      </p:pic>
      <p:pic>
        <p:nvPicPr>
          <p:cNvPr id="5" name="Picture 4"/>
          <p:cNvPicPr>
            <a:picLocks noChangeAspect="1"/>
          </p:cNvPicPr>
          <p:nvPr/>
        </p:nvPicPr>
        <p:blipFill>
          <a:blip r:embed="rId3"/>
          <a:stretch>
            <a:fillRect/>
          </a:stretch>
        </p:blipFill>
        <p:spPr>
          <a:xfrm rot="15835094">
            <a:off x="3373122" y="4159997"/>
            <a:ext cx="1899890" cy="2840430"/>
          </a:xfrm>
          <a:prstGeom prst="rect">
            <a:avLst/>
          </a:prstGeom>
        </p:spPr>
      </p:pic>
      <p:pic>
        <p:nvPicPr>
          <p:cNvPr id="6" name="Picture 5"/>
          <p:cNvPicPr>
            <a:picLocks noChangeAspect="1"/>
          </p:cNvPicPr>
          <p:nvPr/>
        </p:nvPicPr>
        <p:blipFill>
          <a:blip r:embed="rId4"/>
          <a:stretch>
            <a:fillRect/>
          </a:stretch>
        </p:blipFill>
        <p:spPr>
          <a:xfrm rot="347125">
            <a:off x="6006231" y="3845334"/>
            <a:ext cx="1883704" cy="2834943"/>
          </a:xfrm>
          <a:prstGeom prst="rect">
            <a:avLst/>
          </a:prstGeom>
        </p:spPr>
      </p:pic>
    </p:spTree>
    <p:extLst>
      <p:ext uri="{BB962C8B-B14F-4D97-AF65-F5344CB8AC3E}">
        <p14:creationId xmlns:p14="http://schemas.microsoft.com/office/powerpoint/2010/main" val="2423524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7744" y="332656"/>
            <a:ext cx="6717432" cy="1440160"/>
          </a:xfrm>
        </p:spPr>
        <p:txBody>
          <a:bodyPr>
            <a:normAutofit/>
          </a:bodyPr>
          <a:lstStyle/>
          <a:p>
            <a:pPr algn="l"/>
            <a:r>
              <a:rPr lang="en-GB" b="1" dirty="0" smtClean="0"/>
              <a:t>Beginning to trial th</a:t>
            </a:r>
            <a:r>
              <a:rPr lang="en-GB" b="1" dirty="0" smtClean="0"/>
              <a:t>e cards </a:t>
            </a:r>
            <a:br>
              <a:rPr lang="en-GB" b="1" dirty="0" smtClean="0"/>
            </a:br>
            <a:r>
              <a:rPr lang="en-GB" b="1" dirty="0" smtClean="0"/>
              <a:t>in schools this year</a:t>
            </a:r>
            <a:endParaRPr lang="en-GB" dirty="0"/>
          </a:p>
        </p:txBody>
      </p:sp>
      <p:sp>
        <p:nvSpPr>
          <p:cNvPr id="3" name="Content Placeholder 2"/>
          <p:cNvSpPr>
            <a:spLocks noGrp="1"/>
          </p:cNvSpPr>
          <p:nvPr>
            <p:ph idx="1"/>
          </p:nvPr>
        </p:nvSpPr>
        <p:spPr>
          <a:xfrm>
            <a:off x="395536" y="2348880"/>
            <a:ext cx="5616624" cy="2675373"/>
          </a:xfrm>
        </p:spPr>
        <p:txBody>
          <a:bodyPr>
            <a:noAutofit/>
          </a:bodyPr>
          <a:lstStyle/>
          <a:p>
            <a:r>
              <a:rPr lang="en-GB" dirty="0" smtClean="0"/>
              <a:t>using the images to start a conversation with younger KS1 children about how they feel</a:t>
            </a:r>
          </a:p>
          <a:p>
            <a:r>
              <a:rPr lang="en-GB" dirty="0"/>
              <a:t>d</a:t>
            </a:r>
            <a:r>
              <a:rPr lang="en-GB" dirty="0" smtClean="0"/>
              <a:t>eveloping animations and presentations to introduce the cards to a whole class or the whole school</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504" y="116632"/>
            <a:ext cx="1719607" cy="2083370"/>
          </a:xfrm>
          <a:prstGeom prst="rect">
            <a:avLst/>
          </a:prstGeom>
        </p:spPr>
      </p:pic>
      <p:pic>
        <p:nvPicPr>
          <p:cNvPr id="5" name="Picture 4"/>
          <p:cNvPicPr>
            <a:picLocks noChangeAspect="1"/>
          </p:cNvPicPr>
          <p:nvPr/>
        </p:nvPicPr>
        <p:blipFill>
          <a:blip r:embed="rId3"/>
          <a:stretch>
            <a:fillRect/>
          </a:stretch>
        </p:blipFill>
        <p:spPr>
          <a:xfrm>
            <a:off x="6156176" y="2193787"/>
            <a:ext cx="2801424" cy="4112919"/>
          </a:xfrm>
          <a:prstGeom prst="rect">
            <a:avLst/>
          </a:prstGeom>
        </p:spPr>
      </p:pic>
    </p:spTree>
    <p:extLst>
      <p:ext uri="{BB962C8B-B14F-4D97-AF65-F5344CB8AC3E}">
        <p14:creationId xmlns:p14="http://schemas.microsoft.com/office/powerpoint/2010/main" val="2726158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7704" y="332656"/>
            <a:ext cx="7077472" cy="720080"/>
          </a:xfrm>
        </p:spPr>
        <p:txBody>
          <a:bodyPr>
            <a:normAutofit fontScale="90000"/>
          </a:bodyPr>
          <a:lstStyle/>
          <a:p>
            <a:pPr algn="l"/>
            <a:r>
              <a:rPr lang="en-GB" b="1" dirty="0" smtClean="0"/>
              <a:t>Fitting with other approaches</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915444276"/>
              </p:ext>
            </p:extLst>
          </p:nvPr>
        </p:nvGraphicFramePr>
        <p:xfrm>
          <a:off x="395536" y="1188720"/>
          <a:ext cx="8424936" cy="5120640"/>
        </p:xfrm>
        <a:graphic>
          <a:graphicData uri="http://schemas.openxmlformats.org/drawingml/2006/table">
            <a:tbl>
              <a:tblPr firstRow="1" bandRow="1">
                <a:tableStyleId>{5C22544A-7EE6-4342-B048-85BDC9FD1C3A}</a:tableStyleId>
              </a:tblPr>
              <a:tblGrid>
                <a:gridCol w="2808312">
                  <a:extLst>
                    <a:ext uri="{9D8B030D-6E8A-4147-A177-3AD203B41FA5}">
                      <a16:colId xmlns:a16="http://schemas.microsoft.com/office/drawing/2014/main" val="1665910529"/>
                    </a:ext>
                  </a:extLst>
                </a:gridCol>
                <a:gridCol w="2808312">
                  <a:extLst>
                    <a:ext uri="{9D8B030D-6E8A-4147-A177-3AD203B41FA5}">
                      <a16:colId xmlns:a16="http://schemas.microsoft.com/office/drawing/2014/main" val="3204909739"/>
                    </a:ext>
                  </a:extLst>
                </a:gridCol>
                <a:gridCol w="2808312">
                  <a:extLst>
                    <a:ext uri="{9D8B030D-6E8A-4147-A177-3AD203B41FA5}">
                      <a16:colId xmlns:a16="http://schemas.microsoft.com/office/drawing/2014/main" val="934162158"/>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smtClean="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smtClean="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solidFill>
                            <a:schemeClr val="tx1"/>
                          </a:solidFill>
                        </a:rPr>
                        <a:t>Expand their use to set up whole-class well-being systems, such as “emotion check-ins”</a:t>
                      </a:r>
                    </a:p>
                    <a:p>
                      <a:endParaRPr lang="en-GB" b="1" dirty="0">
                        <a:solidFill>
                          <a:schemeClr val="tx1"/>
                        </a:solidFill>
                      </a:endParaRPr>
                    </a:p>
                  </a:txBody>
                  <a:tcPr>
                    <a:solidFill>
                      <a:schemeClr val="accent5">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solidFill>
                            <a:schemeClr val="tx1"/>
                          </a:solidFill>
                        </a:rPr>
                        <a:t>Link into other areas of the curriculum, such as art or work on language development, such as through the Word Aware programme</a:t>
                      </a:r>
                    </a:p>
                    <a:p>
                      <a:endParaRPr lang="en-GB" b="1" dirty="0">
                        <a:solidFill>
                          <a:schemeClr val="tx1"/>
                        </a:solidFill>
                      </a:endParaRPr>
                    </a:p>
                  </a:txBody>
                  <a:tcPr/>
                </a:tc>
                <a:tc>
                  <a:txBody>
                    <a:bodyPr/>
                    <a:lstStyle/>
                    <a:p>
                      <a:r>
                        <a:rPr lang="en-GB" b="1" i="0" dirty="0" smtClean="0">
                          <a:solidFill>
                            <a:schemeClr val="tx1"/>
                          </a:solidFill>
                        </a:rPr>
                        <a:t>For all schools, at a universal level, as part of the PSHCE curriculum, for example using the Robson House Outreach Well-Being Programme </a:t>
                      </a:r>
                      <a:endParaRPr lang="en-GB" b="1" i="0" dirty="0">
                        <a:solidFill>
                          <a:schemeClr val="tx1"/>
                        </a:solidFill>
                      </a:endParaRPr>
                    </a:p>
                  </a:txBody>
                  <a:tcPr>
                    <a:solidFill>
                      <a:schemeClr val="accent6">
                        <a:lumMod val="75000"/>
                      </a:schemeClr>
                    </a:solidFill>
                  </a:tcPr>
                </a:tc>
                <a:extLst>
                  <a:ext uri="{0D108BD9-81ED-4DB2-BD59-A6C34878D82A}">
                    <a16:rowId xmlns:a16="http://schemas.microsoft.com/office/drawing/2014/main" val="1977898359"/>
                  </a:ext>
                </a:extLst>
              </a:tr>
              <a:tr h="370840">
                <a:tc>
                  <a:txBody>
                    <a:bodyPr/>
                    <a:lstStyle/>
                    <a:p>
                      <a:r>
                        <a:rPr lang="en-GB" b="1" i="0" dirty="0" smtClean="0"/>
                        <a:t>For schools adopting a trauma-informed approach, the cards support work at all four levels of the Trauma-Informed Practice in Camden framework  and fit within the Regulation tier of the ARC model. </a:t>
                      </a:r>
                      <a:endParaRPr lang="en-GB" b="1" i="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smtClean="0"/>
                        <a:t>From an SEN perspective, for targeted work for children with identified SEMH needs, for example with individuals where more structured cognitive behavioural approaches are being used (for example </a:t>
                      </a:r>
                      <a:r>
                        <a:rPr lang="en-GB" b="1" i="0" dirty="0" err="1" smtClean="0"/>
                        <a:t>Stallard’s</a:t>
                      </a:r>
                      <a:r>
                        <a:rPr lang="en-GB" b="1" i="0" dirty="0" smtClean="0"/>
                        <a:t> Think Good, Feel Good)</a:t>
                      </a:r>
                    </a:p>
                    <a:p>
                      <a:endParaRPr lang="en-GB" b="1" dirty="0"/>
                    </a:p>
                  </a:txBody>
                  <a:tcPr>
                    <a:solidFill>
                      <a:schemeClr val="accent4">
                        <a:lumMod val="60000"/>
                        <a:lumOff val="40000"/>
                      </a:schemeClr>
                    </a:solidFill>
                  </a:tcPr>
                </a:tc>
                <a:tc>
                  <a:txBody>
                    <a:bodyPr/>
                    <a:lstStyle/>
                    <a:p>
                      <a:r>
                        <a:rPr lang="en-GB" b="1" dirty="0" smtClean="0"/>
                        <a:t>Whole school, whole class</a:t>
                      </a:r>
                      <a:r>
                        <a:rPr lang="en-GB" b="1" baseline="0" dirty="0" smtClean="0"/>
                        <a:t> or </a:t>
                      </a:r>
                      <a:r>
                        <a:rPr lang="en-GB" b="1" dirty="0" smtClean="0"/>
                        <a:t>targeted intervention groups and individuals</a:t>
                      </a:r>
                      <a:endParaRPr lang="en-GB" b="1" dirty="0"/>
                    </a:p>
                  </a:txBody>
                  <a:tcPr>
                    <a:solidFill>
                      <a:schemeClr val="accent2">
                        <a:lumMod val="40000"/>
                        <a:lumOff val="60000"/>
                      </a:schemeClr>
                    </a:solidFill>
                  </a:tcPr>
                </a:tc>
                <a:extLst>
                  <a:ext uri="{0D108BD9-81ED-4DB2-BD59-A6C34878D82A}">
                    <a16:rowId xmlns:a16="http://schemas.microsoft.com/office/drawing/2014/main" val="1409554088"/>
                  </a:ext>
                </a:extLst>
              </a:tr>
            </a:tbl>
          </a:graphicData>
        </a:graphic>
      </p:graphicFrame>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7889" y="116632"/>
            <a:ext cx="1225536" cy="1484784"/>
          </a:xfrm>
          <a:prstGeom prst="rect">
            <a:avLst/>
          </a:prstGeom>
        </p:spPr>
      </p:pic>
    </p:spTree>
    <p:extLst>
      <p:ext uri="{BB962C8B-B14F-4D97-AF65-F5344CB8AC3E}">
        <p14:creationId xmlns:p14="http://schemas.microsoft.com/office/powerpoint/2010/main" val="11065975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71800" y="764704"/>
            <a:ext cx="5915000" cy="1143000"/>
          </a:xfrm>
        </p:spPr>
        <p:txBody>
          <a:bodyPr>
            <a:normAutofit fontScale="90000"/>
          </a:bodyPr>
          <a:lstStyle/>
          <a:p>
            <a:r>
              <a:rPr lang="en-GB" b="1" dirty="0"/>
              <a:t>Priorities </a:t>
            </a:r>
            <a:r>
              <a:rPr lang="en-GB" b="1" dirty="0" smtClean="0"/>
              <a:t>for the proposed Mental Health Learning Hub 2020/21</a:t>
            </a:r>
            <a:endParaRPr lang="en-GB" b="1" dirty="0"/>
          </a:p>
        </p:txBody>
      </p:sp>
      <p:sp>
        <p:nvSpPr>
          <p:cNvPr id="3" name="Content Placeholder 2"/>
          <p:cNvSpPr>
            <a:spLocks noGrp="1"/>
          </p:cNvSpPr>
          <p:nvPr>
            <p:ph idx="1"/>
          </p:nvPr>
        </p:nvSpPr>
        <p:spPr>
          <a:xfrm>
            <a:off x="457200" y="2492896"/>
            <a:ext cx="8229600" cy="4925144"/>
          </a:xfrm>
        </p:spPr>
        <p:txBody>
          <a:bodyPr>
            <a:normAutofit/>
          </a:bodyPr>
          <a:lstStyle/>
          <a:p>
            <a:pPr marL="0" lvl="0" indent="0">
              <a:lnSpc>
                <a:spcPct val="107000"/>
              </a:lnSpc>
              <a:spcAft>
                <a:spcPts val="800"/>
              </a:spcAft>
              <a:buNone/>
            </a:pPr>
            <a:r>
              <a:rPr lang="en-GB" sz="3000" b="1" dirty="0" smtClean="0">
                <a:ea typeface="Calibri"/>
                <a:cs typeface="Times New Roman"/>
              </a:rPr>
              <a:t>Focus </a:t>
            </a:r>
            <a:r>
              <a:rPr lang="en-GB" sz="3000" b="1" dirty="0">
                <a:ea typeface="Calibri"/>
                <a:cs typeface="Times New Roman"/>
              </a:rPr>
              <a:t>on sharing and being responsive to the academic learning about the impact of COVID 19 on mental health issues related to school.</a:t>
            </a:r>
            <a:r>
              <a:rPr lang="en-GB" sz="3000" dirty="0">
                <a:ea typeface="Calibri"/>
                <a:cs typeface="Times New Roman"/>
              </a:rPr>
              <a:t> </a:t>
            </a:r>
            <a:endParaRPr lang="en-GB" sz="3000" dirty="0" smtClean="0">
              <a:ea typeface="Calibri"/>
              <a:cs typeface="Times New Roman"/>
            </a:endParaRPr>
          </a:p>
          <a:p>
            <a:pPr>
              <a:lnSpc>
                <a:spcPct val="107000"/>
              </a:lnSpc>
              <a:spcAft>
                <a:spcPts val="800"/>
              </a:spcAft>
            </a:pPr>
            <a:r>
              <a:rPr lang="en-GB" sz="2800" b="1" dirty="0" smtClean="0">
                <a:solidFill>
                  <a:schemeClr val="tx2">
                    <a:lumMod val="60000"/>
                    <a:lumOff val="40000"/>
                  </a:schemeClr>
                </a:solidFill>
                <a:ea typeface="Calibri"/>
                <a:cs typeface="Times New Roman"/>
              </a:rPr>
              <a:t>Time and space </a:t>
            </a:r>
            <a:r>
              <a:rPr lang="en-GB" sz="2800" dirty="0" smtClean="0">
                <a:ea typeface="Calibri"/>
                <a:cs typeface="Times New Roman"/>
              </a:rPr>
              <a:t>for school leaders and colleagues to reflect on post-COVID research on mental health</a:t>
            </a:r>
          </a:p>
          <a:p>
            <a:pPr>
              <a:lnSpc>
                <a:spcPct val="107000"/>
              </a:lnSpc>
              <a:spcAft>
                <a:spcPts val="800"/>
              </a:spcAft>
            </a:pPr>
            <a:r>
              <a:rPr lang="en-GB" sz="2800" dirty="0" smtClean="0">
                <a:ea typeface="Calibri"/>
                <a:cs typeface="Times New Roman"/>
              </a:rPr>
              <a:t>Think about how to formulate a </a:t>
            </a:r>
            <a:r>
              <a:rPr lang="en-GB" sz="2800" b="1" dirty="0" smtClean="0">
                <a:solidFill>
                  <a:schemeClr val="tx2">
                    <a:lumMod val="60000"/>
                    <a:lumOff val="40000"/>
                  </a:schemeClr>
                </a:solidFill>
                <a:ea typeface="Calibri"/>
                <a:cs typeface="Times New Roman"/>
              </a:rPr>
              <a:t>local response </a:t>
            </a:r>
            <a:r>
              <a:rPr lang="en-GB" sz="2800" dirty="0" smtClean="0">
                <a:ea typeface="Calibri"/>
                <a:cs typeface="Times New Roman"/>
              </a:rPr>
              <a:t>to the research</a:t>
            </a:r>
          </a:p>
          <a:p>
            <a:endParaRPr lang="en-US" dirty="0" smtClean="0"/>
          </a:p>
          <a:p>
            <a:endParaRPr lang="en-GB" dirty="0"/>
          </a:p>
        </p:txBody>
      </p:sp>
      <p:pic>
        <p:nvPicPr>
          <p:cNvPr id="4" name="Picture 3"/>
          <p:cNvPicPr>
            <a:picLocks noChangeAspect="1"/>
          </p:cNvPicPr>
          <p:nvPr/>
        </p:nvPicPr>
        <p:blipFill>
          <a:blip r:embed="rId2"/>
          <a:stretch>
            <a:fillRect/>
          </a:stretch>
        </p:blipFill>
        <p:spPr>
          <a:xfrm>
            <a:off x="425446" y="491816"/>
            <a:ext cx="2241624" cy="1463918"/>
          </a:xfrm>
          <a:prstGeom prst="rect">
            <a:avLst/>
          </a:prstGeom>
        </p:spPr>
      </p:pic>
    </p:spTree>
    <p:extLst>
      <p:ext uri="{BB962C8B-B14F-4D97-AF65-F5344CB8AC3E}">
        <p14:creationId xmlns:p14="http://schemas.microsoft.com/office/powerpoint/2010/main" val="34153826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944" y="2276872"/>
            <a:ext cx="8597552" cy="4320480"/>
          </a:xfrm>
        </p:spPr>
        <p:txBody>
          <a:bodyPr>
            <a:normAutofit fontScale="85000" lnSpcReduction="10000"/>
          </a:bodyPr>
          <a:lstStyle/>
          <a:p>
            <a:pPr marL="0" lvl="0" indent="0">
              <a:lnSpc>
                <a:spcPct val="107000"/>
              </a:lnSpc>
              <a:spcAft>
                <a:spcPts val="800"/>
              </a:spcAft>
              <a:buNone/>
            </a:pPr>
            <a:r>
              <a:rPr lang="en-GB" sz="3900" b="1" dirty="0">
                <a:ea typeface="Calibri"/>
                <a:cs typeface="Times New Roman"/>
              </a:rPr>
              <a:t>Focus on a local response to the range of post COVID-19 mental health resources for schools</a:t>
            </a:r>
            <a:endParaRPr lang="en-GB" sz="3900" dirty="0" smtClean="0">
              <a:ea typeface="Calibri"/>
              <a:cs typeface="Times New Roman"/>
            </a:endParaRPr>
          </a:p>
          <a:p>
            <a:pPr marL="0" lvl="0" indent="0">
              <a:lnSpc>
                <a:spcPct val="107000"/>
              </a:lnSpc>
              <a:spcAft>
                <a:spcPts val="800"/>
              </a:spcAft>
              <a:buNone/>
            </a:pPr>
            <a:r>
              <a:rPr lang="en-GB" sz="3900" dirty="0" smtClean="0">
                <a:ea typeface="Calibri"/>
                <a:cs typeface="Times New Roman"/>
              </a:rPr>
              <a:t>-  </a:t>
            </a:r>
            <a:r>
              <a:rPr lang="en-GB" sz="3300" dirty="0" smtClean="0">
                <a:ea typeface="Calibri"/>
                <a:cs typeface="Times New Roman"/>
              </a:rPr>
              <a:t>Identify </a:t>
            </a:r>
            <a:r>
              <a:rPr lang="en-GB" sz="3300" dirty="0" smtClean="0">
                <a:ea typeface="Calibri"/>
                <a:cs typeface="Times New Roman"/>
              </a:rPr>
              <a:t>or adapt resources in </a:t>
            </a:r>
            <a:r>
              <a:rPr lang="en-GB" sz="3300" b="1" dirty="0" smtClean="0">
                <a:solidFill>
                  <a:schemeClr val="accent1"/>
                </a:solidFill>
                <a:ea typeface="Calibri"/>
                <a:cs typeface="Times New Roman"/>
              </a:rPr>
              <a:t>response </a:t>
            </a:r>
            <a:r>
              <a:rPr lang="en-GB" sz="3300" b="1" dirty="0" smtClean="0">
                <a:solidFill>
                  <a:schemeClr val="accent1"/>
                </a:solidFill>
                <a:ea typeface="Calibri"/>
                <a:cs typeface="Times New Roman"/>
              </a:rPr>
              <a:t>to </a:t>
            </a:r>
            <a:r>
              <a:rPr lang="en-GB" sz="3300" b="1" dirty="0" smtClean="0">
                <a:solidFill>
                  <a:schemeClr val="tx2">
                    <a:lumMod val="60000"/>
                    <a:lumOff val="40000"/>
                  </a:schemeClr>
                </a:solidFill>
                <a:ea typeface="Calibri"/>
                <a:cs typeface="Times New Roman"/>
              </a:rPr>
              <a:t>local </a:t>
            </a:r>
            <a:r>
              <a:rPr lang="en-GB" sz="3300" b="1" dirty="0" smtClean="0">
                <a:solidFill>
                  <a:schemeClr val="tx2">
                    <a:lumMod val="60000"/>
                    <a:lumOff val="40000"/>
                  </a:schemeClr>
                </a:solidFill>
                <a:ea typeface="Calibri"/>
                <a:cs typeface="Times New Roman"/>
              </a:rPr>
              <a:t>needs</a:t>
            </a:r>
          </a:p>
          <a:p>
            <a:pPr lvl="0">
              <a:lnSpc>
                <a:spcPct val="107000"/>
              </a:lnSpc>
              <a:spcAft>
                <a:spcPts val="800"/>
              </a:spcAft>
              <a:buFontTx/>
              <a:buChar char="-"/>
            </a:pPr>
            <a:r>
              <a:rPr lang="en-GB" sz="3300" dirty="0" smtClean="0">
                <a:ea typeface="Calibri"/>
                <a:cs typeface="Times New Roman"/>
              </a:rPr>
              <a:t>Create our own resources where there is an </a:t>
            </a:r>
            <a:r>
              <a:rPr lang="en-GB" sz="3300" b="1" dirty="0" smtClean="0">
                <a:solidFill>
                  <a:schemeClr val="accent1"/>
                </a:solidFill>
                <a:ea typeface="Calibri"/>
                <a:cs typeface="Times New Roman"/>
              </a:rPr>
              <a:t>identified local need</a:t>
            </a:r>
          </a:p>
          <a:p>
            <a:pPr lvl="0">
              <a:lnSpc>
                <a:spcPct val="107000"/>
              </a:lnSpc>
              <a:spcAft>
                <a:spcPts val="800"/>
              </a:spcAft>
              <a:buFontTx/>
              <a:buChar char="-"/>
            </a:pPr>
            <a:r>
              <a:rPr lang="en-GB" sz="3300" dirty="0" smtClean="0">
                <a:ea typeface="Calibri"/>
                <a:cs typeface="Times New Roman"/>
              </a:rPr>
              <a:t>Work alongside other groups which are sharing post-COVID 19 </a:t>
            </a:r>
            <a:r>
              <a:rPr lang="en-GB" sz="3300" dirty="0" smtClean="0">
                <a:ea typeface="Calibri"/>
                <a:cs typeface="Times New Roman"/>
              </a:rPr>
              <a:t>resources </a:t>
            </a:r>
            <a:r>
              <a:rPr lang="en-GB" sz="3300" dirty="0" smtClean="0">
                <a:ea typeface="Calibri"/>
                <a:cs typeface="Times New Roman"/>
              </a:rPr>
              <a:t>with schools</a:t>
            </a:r>
            <a:endParaRPr lang="en-GB" sz="3300" i="1" dirty="0">
              <a:ea typeface="Calibri"/>
              <a:cs typeface="Times New Roman"/>
            </a:endParaRPr>
          </a:p>
          <a:p>
            <a:pPr marL="0" indent="0">
              <a:buNone/>
            </a:pPr>
            <a:endParaRPr lang="en-GB" dirty="0"/>
          </a:p>
        </p:txBody>
      </p:sp>
      <p:pic>
        <p:nvPicPr>
          <p:cNvPr id="4" name="Picture 3"/>
          <p:cNvPicPr>
            <a:picLocks noChangeAspect="1"/>
          </p:cNvPicPr>
          <p:nvPr/>
        </p:nvPicPr>
        <p:blipFill>
          <a:blip r:embed="rId2"/>
          <a:stretch>
            <a:fillRect/>
          </a:stretch>
        </p:blipFill>
        <p:spPr>
          <a:xfrm>
            <a:off x="323528" y="404664"/>
            <a:ext cx="2237426" cy="1463167"/>
          </a:xfrm>
          <a:prstGeom prst="rect">
            <a:avLst/>
          </a:prstGeom>
        </p:spPr>
      </p:pic>
      <p:sp>
        <p:nvSpPr>
          <p:cNvPr id="5" name="Content Placeholder 2"/>
          <p:cNvSpPr txBox="1">
            <a:spLocks/>
          </p:cNvSpPr>
          <p:nvPr/>
        </p:nvSpPr>
        <p:spPr>
          <a:xfrm>
            <a:off x="2843808" y="413048"/>
            <a:ext cx="5717704" cy="20078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07000"/>
              </a:lnSpc>
              <a:spcAft>
                <a:spcPts val="800"/>
              </a:spcAft>
              <a:buFont typeface="Arial" pitchFamily="34" charset="0"/>
              <a:buNone/>
            </a:pPr>
            <a:endParaRPr lang="en-GB" sz="3900" dirty="0" smtClean="0">
              <a:ea typeface="Calibri"/>
              <a:cs typeface="Times New Roman"/>
            </a:endParaRPr>
          </a:p>
          <a:p>
            <a:pPr marL="0" indent="0">
              <a:buFont typeface="Arial" pitchFamily="34" charset="0"/>
              <a:buNone/>
            </a:pPr>
            <a:endParaRPr lang="en-GB" dirty="0"/>
          </a:p>
        </p:txBody>
      </p:sp>
      <p:sp>
        <p:nvSpPr>
          <p:cNvPr id="6" name="Title 1"/>
          <p:cNvSpPr>
            <a:spLocks noGrp="1"/>
          </p:cNvSpPr>
          <p:nvPr>
            <p:ph type="title"/>
          </p:nvPr>
        </p:nvSpPr>
        <p:spPr>
          <a:xfrm>
            <a:off x="2745160" y="564747"/>
            <a:ext cx="5915000" cy="1143000"/>
          </a:xfrm>
        </p:spPr>
        <p:txBody>
          <a:bodyPr>
            <a:normAutofit fontScale="90000"/>
          </a:bodyPr>
          <a:lstStyle/>
          <a:p>
            <a:r>
              <a:rPr lang="en-GB" b="1" dirty="0"/>
              <a:t>Priorities </a:t>
            </a:r>
            <a:r>
              <a:rPr lang="en-GB" b="1" dirty="0" smtClean="0"/>
              <a:t>for the proposed Mental Health Learning Hub 2020/21</a:t>
            </a:r>
            <a:endParaRPr lang="en-GB" b="1" dirty="0"/>
          </a:p>
        </p:txBody>
      </p:sp>
    </p:spTree>
    <p:extLst>
      <p:ext uri="{BB962C8B-B14F-4D97-AF65-F5344CB8AC3E}">
        <p14:creationId xmlns:p14="http://schemas.microsoft.com/office/powerpoint/2010/main" val="13669809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76872"/>
            <a:ext cx="8229600" cy="3849291"/>
          </a:xfrm>
        </p:spPr>
        <p:txBody>
          <a:bodyPr>
            <a:normAutofit fontScale="92500"/>
          </a:bodyPr>
          <a:lstStyle/>
          <a:p>
            <a:pPr marL="0" lvl="0" indent="0">
              <a:lnSpc>
                <a:spcPct val="107000"/>
              </a:lnSpc>
              <a:spcAft>
                <a:spcPts val="800"/>
              </a:spcAft>
              <a:buNone/>
            </a:pPr>
            <a:r>
              <a:rPr lang="en-GB" b="1" dirty="0" smtClean="0">
                <a:ea typeface="Calibri"/>
                <a:cs typeface="Times New Roman"/>
              </a:rPr>
              <a:t>Complete </a:t>
            </a:r>
            <a:r>
              <a:rPr lang="en-GB" b="1" dirty="0">
                <a:ea typeface="Calibri"/>
                <a:cs typeface="Times New Roman"/>
              </a:rPr>
              <a:t>work from 2019/20 Mental Health </a:t>
            </a:r>
            <a:r>
              <a:rPr lang="en-GB" b="1" dirty="0" smtClean="0">
                <a:ea typeface="Calibri"/>
                <a:cs typeface="Times New Roman"/>
              </a:rPr>
              <a:t>Hub,</a:t>
            </a:r>
            <a:r>
              <a:rPr lang="en-GB" dirty="0" smtClean="0">
                <a:ea typeface="Calibri"/>
                <a:cs typeface="Times New Roman"/>
              </a:rPr>
              <a:t> </a:t>
            </a:r>
            <a:r>
              <a:rPr lang="en-GB" dirty="0">
                <a:ea typeface="Calibri"/>
                <a:cs typeface="Times New Roman"/>
              </a:rPr>
              <a:t>where relevant. </a:t>
            </a:r>
            <a:endParaRPr lang="en-GB" dirty="0" smtClean="0">
              <a:ea typeface="Calibri"/>
              <a:cs typeface="Times New Roman"/>
            </a:endParaRPr>
          </a:p>
          <a:p>
            <a:pPr marL="0" lvl="0" indent="0">
              <a:lnSpc>
                <a:spcPct val="107000"/>
              </a:lnSpc>
              <a:spcAft>
                <a:spcPts val="800"/>
              </a:spcAft>
              <a:buNone/>
            </a:pPr>
            <a:r>
              <a:rPr lang="en-GB" dirty="0" smtClean="0">
                <a:ea typeface="Calibri"/>
                <a:cs typeface="Times New Roman"/>
              </a:rPr>
              <a:t>School </a:t>
            </a:r>
            <a:r>
              <a:rPr lang="en-GB" dirty="0">
                <a:ea typeface="Calibri"/>
                <a:cs typeface="Times New Roman"/>
              </a:rPr>
              <a:t>closures interrupted the Hub’s 19/20 work on managing anxiety and developing and trialling resources to support the use of the Primary Thinking Cards. Where we can and where it is still relevant we aim to complete this </a:t>
            </a:r>
            <a:r>
              <a:rPr lang="en-GB" dirty="0" smtClean="0">
                <a:ea typeface="Calibri"/>
                <a:cs typeface="Times New Roman"/>
              </a:rPr>
              <a:t>work</a:t>
            </a:r>
            <a:r>
              <a:rPr lang="en-GB" dirty="0">
                <a:ea typeface="Calibri"/>
                <a:cs typeface="Times New Roman"/>
              </a:rPr>
              <a:t> </a:t>
            </a:r>
            <a:r>
              <a:rPr lang="en-GB" dirty="0" smtClean="0">
                <a:ea typeface="Calibri"/>
                <a:cs typeface="Times New Roman"/>
              </a:rPr>
              <a:t>next year.</a:t>
            </a:r>
            <a:endParaRPr lang="en-GB" dirty="0">
              <a:ea typeface="Calibri"/>
              <a:cs typeface="Times New Roman"/>
            </a:endParaRPr>
          </a:p>
          <a:p>
            <a:pPr marL="0" indent="0">
              <a:buNone/>
            </a:pPr>
            <a:endParaRPr lang="en-GB" dirty="0"/>
          </a:p>
        </p:txBody>
      </p:sp>
      <p:pic>
        <p:nvPicPr>
          <p:cNvPr id="4" name="Picture 3"/>
          <p:cNvPicPr>
            <a:picLocks noChangeAspect="1"/>
          </p:cNvPicPr>
          <p:nvPr/>
        </p:nvPicPr>
        <p:blipFill>
          <a:blip r:embed="rId2"/>
          <a:stretch>
            <a:fillRect/>
          </a:stretch>
        </p:blipFill>
        <p:spPr>
          <a:xfrm>
            <a:off x="518879" y="243829"/>
            <a:ext cx="2241624" cy="1463918"/>
          </a:xfrm>
          <a:prstGeom prst="rect">
            <a:avLst/>
          </a:prstGeom>
        </p:spPr>
      </p:pic>
      <p:sp>
        <p:nvSpPr>
          <p:cNvPr id="5" name="Title 1"/>
          <p:cNvSpPr>
            <a:spLocks noGrp="1"/>
          </p:cNvSpPr>
          <p:nvPr>
            <p:ph type="title"/>
          </p:nvPr>
        </p:nvSpPr>
        <p:spPr>
          <a:xfrm>
            <a:off x="2745160" y="564747"/>
            <a:ext cx="5915000" cy="1143000"/>
          </a:xfrm>
        </p:spPr>
        <p:txBody>
          <a:bodyPr>
            <a:normAutofit fontScale="90000"/>
          </a:bodyPr>
          <a:lstStyle/>
          <a:p>
            <a:r>
              <a:rPr lang="en-GB" b="1" dirty="0"/>
              <a:t>Priorities </a:t>
            </a:r>
            <a:r>
              <a:rPr lang="en-GB" b="1" dirty="0" smtClean="0"/>
              <a:t>for the proposed Mental Health Learning Hub 2020/21</a:t>
            </a:r>
            <a:endParaRPr lang="en-GB" b="1" dirty="0"/>
          </a:p>
        </p:txBody>
      </p:sp>
    </p:spTree>
    <p:extLst>
      <p:ext uri="{BB962C8B-B14F-4D97-AF65-F5344CB8AC3E}">
        <p14:creationId xmlns:p14="http://schemas.microsoft.com/office/powerpoint/2010/main" val="36406132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373</TotalTime>
  <Words>933</Words>
  <Application>Microsoft Office PowerPoint</Application>
  <PresentationFormat>On-screen Show (4:3)</PresentationFormat>
  <Paragraphs>57</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Calibri,Arial,Helvetica,sans-serif</vt:lpstr>
      <vt:lpstr>Symbol</vt:lpstr>
      <vt:lpstr>Times New Roman</vt:lpstr>
      <vt:lpstr>Office Theme</vt:lpstr>
      <vt:lpstr>PowerPoint Presentation</vt:lpstr>
      <vt:lpstr>PowerPoint Presentation</vt:lpstr>
      <vt:lpstr>Baseline - October</vt:lpstr>
      <vt:lpstr>Core Meetings </vt:lpstr>
      <vt:lpstr>‘Life’s a Rollercoaster’ </vt:lpstr>
      <vt:lpstr> Example CASE STUDY A </vt:lpstr>
      <vt:lpstr> TEACHER RESPONSE AFTER PUPIL DISCUSSION </vt:lpstr>
      <vt:lpstr>PowerPoint Presentation</vt:lpstr>
      <vt:lpstr> What are they? </vt:lpstr>
      <vt:lpstr>Beginning to trial the cards  in schools this year</vt:lpstr>
      <vt:lpstr>Beginning to trial the cards  in schools this year</vt:lpstr>
      <vt:lpstr>Fitting with other approaches</vt:lpstr>
      <vt:lpstr>Priorities for the proposed Mental Health Learning Hub 2020/21</vt:lpstr>
      <vt:lpstr>Priorities for the proposed Mental Health Learning Hub 2020/21</vt:lpstr>
      <vt:lpstr>Priorities for the proposed Mental Health Learning Hub 2020/21</vt:lpstr>
    </vt:vector>
  </TitlesOfParts>
  <Company>Camden SITSS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 Yates</dc:creator>
  <cp:lastModifiedBy>Katy Forsdyke</cp:lastModifiedBy>
  <cp:revision>49</cp:revision>
  <dcterms:created xsi:type="dcterms:W3CDTF">2019-05-23T14:01:41Z</dcterms:created>
  <dcterms:modified xsi:type="dcterms:W3CDTF">2020-07-08T17:21:45Z</dcterms:modified>
</cp:coreProperties>
</file>