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88" r:id="rId3"/>
    <p:sldId id="286" r:id="rId4"/>
    <p:sldId id="285" r:id="rId5"/>
    <p:sldId id="289" r:id="rId6"/>
    <p:sldId id="283" r:id="rId7"/>
    <p:sldId id="273" r:id="rId8"/>
    <p:sldId id="284" r:id="rId9"/>
    <p:sldId id="280" r:id="rId10"/>
    <p:sldId id="282" r:id="rId11"/>
    <p:sldId id="281" r:id="rId12"/>
    <p:sldId id="279" r:id="rId13"/>
    <p:sldId id="278" r:id="rId14"/>
    <p:sldId id="277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reth Cort" initials="GC" lastIdx="3" clrIdx="0"/>
  <p:cmAuthor id="1" name="Ellie Proffitt" initials="EP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DE0"/>
    <a:srgbClr val="F582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3355" y="2268965"/>
            <a:ext cx="7772400" cy="14700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1921" y="6247738"/>
            <a:ext cx="1208503" cy="2314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5339140"/>
            <a:ext cx="4952995" cy="1518857"/>
          </a:xfrm>
          <a:prstGeom prst="rect">
            <a:avLst/>
          </a:prstGeom>
        </p:spPr>
      </p:pic>
      <p:pic>
        <p:nvPicPr>
          <p:cNvPr id="6" name="Picture 5" descr="logo-b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394" y="271314"/>
            <a:ext cx="1543061" cy="689597"/>
          </a:xfrm>
          <a:prstGeom prst="rect">
            <a:avLst/>
          </a:prstGeom>
        </p:spPr>
      </p:pic>
      <p:pic>
        <p:nvPicPr>
          <p:cNvPr id="8" name="Picture 7" descr="SID-logo.png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180" y="172735"/>
            <a:ext cx="2901773" cy="173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67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689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9668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87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268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585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7253"/>
            <a:ext cx="8229600" cy="1143000"/>
          </a:xfrm>
        </p:spPr>
        <p:txBody>
          <a:bodyPr/>
          <a:lstStyle>
            <a:lvl1pPr algn="l">
              <a:defRPr>
                <a:solidFill>
                  <a:srgbClr val="009DE0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815"/>
            <a:ext cx="8229600" cy="3583709"/>
          </a:xfrm>
        </p:spPr>
        <p:txBody>
          <a:bodyPr/>
          <a:lstStyle>
            <a:lvl1pPr>
              <a:defRPr>
                <a:latin typeface="Arial"/>
                <a:cs typeface="Arial"/>
              </a:defRPr>
            </a:lvl1pPr>
            <a:lvl2pPr>
              <a:defRPr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  <a:lvl4pPr>
              <a:defRPr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5" name="Picture 4" descr="logo-b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39" y="271315"/>
            <a:ext cx="902963" cy="4035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98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817253"/>
            <a:ext cx="8229600" cy="3583709"/>
          </a:xfrm>
        </p:spPr>
        <p:txBody>
          <a:bodyPr/>
          <a:lstStyle>
            <a:lvl1pPr algn="ctr">
              <a:defRPr>
                <a:latin typeface="Arial"/>
                <a:cs typeface="Arial"/>
              </a:defRPr>
            </a:lvl1pPr>
            <a:lvl2pPr algn="ctr">
              <a:defRPr>
                <a:latin typeface="Arial"/>
                <a:cs typeface="Arial"/>
              </a:defRPr>
            </a:lvl2pPr>
            <a:lvl3pPr algn="ctr">
              <a:defRPr>
                <a:latin typeface="Arial"/>
                <a:cs typeface="Arial"/>
              </a:defRPr>
            </a:lvl3pPr>
            <a:lvl4pPr algn="ctr">
              <a:defRPr>
                <a:latin typeface="Arial"/>
                <a:cs typeface="Arial"/>
              </a:defRPr>
            </a:lvl4pPr>
            <a:lvl5pPr algn="ctr"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4" name="Picture 3" descr="logo-b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39" y="271315"/>
            <a:ext cx="902963" cy="4035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799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rgbClr val="009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7253"/>
            <a:ext cx="8229600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815"/>
            <a:ext cx="8229600" cy="3583709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bg1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bg1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bg1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40" y="271315"/>
            <a:ext cx="902961" cy="403536"/>
          </a:xfrm>
          <a:prstGeom prst="rect">
            <a:avLst/>
          </a:prstGeom>
        </p:spPr>
      </p:pic>
      <p:pic>
        <p:nvPicPr>
          <p:cNvPr id="6" name="Picture 5" descr="SID-w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870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rgbClr val="009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817253"/>
            <a:ext cx="8229600" cy="3583709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  <a:latin typeface="Arial"/>
                <a:cs typeface="Arial"/>
              </a:defRPr>
            </a:lvl1pPr>
            <a:lvl2pPr algn="ctr">
              <a:defRPr>
                <a:solidFill>
                  <a:srgbClr val="FFFFFF"/>
                </a:solidFill>
                <a:latin typeface="Arial"/>
                <a:cs typeface="Arial"/>
              </a:defRPr>
            </a:lvl2pPr>
            <a:lvl3pPr algn="ctr">
              <a:defRPr>
                <a:solidFill>
                  <a:srgbClr val="FFFFFF"/>
                </a:solidFill>
                <a:latin typeface="Arial"/>
                <a:cs typeface="Arial"/>
              </a:defRPr>
            </a:lvl3pPr>
            <a:lvl4pPr algn="ctr">
              <a:defRPr>
                <a:solidFill>
                  <a:srgbClr val="FFFFFF"/>
                </a:solidFill>
                <a:latin typeface="Arial"/>
                <a:cs typeface="Arial"/>
              </a:defRPr>
            </a:lvl4pPr>
            <a:lvl5pPr algn="ctr">
              <a:defRPr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40" y="271315"/>
            <a:ext cx="902961" cy="403536"/>
          </a:xfrm>
          <a:prstGeom prst="rect">
            <a:avLst/>
          </a:prstGeom>
        </p:spPr>
      </p:pic>
      <p:pic>
        <p:nvPicPr>
          <p:cNvPr id="6" name="Picture 5" descr="SID-w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028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15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820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67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12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C27AB-B4C3-014F-9161-8F150AC05DEC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729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jpeg"/><Relationship Id="rId26" Type="http://schemas.openxmlformats.org/officeDocument/2006/relationships/image" Target="../media/image37.png"/><Relationship Id="rId39" Type="http://schemas.openxmlformats.org/officeDocument/2006/relationships/image" Target="../media/image50.png"/><Relationship Id="rId3" Type="http://schemas.openxmlformats.org/officeDocument/2006/relationships/image" Target="../media/image14.png"/><Relationship Id="rId21" Type="http://schemas.openxmlformats.org/officeDocument/2006/relationships/image" Target="../media/image32.png"/><Relationship Id="rId34" Type="http://schemas.openxmlformats.org/officeDocument/2006/relationships/image" Target="../media/image45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5" Type="http://schemas.openxmlformats.org/officeDocument/2006/relationships/image" Target="../media/image36.png"/><Relationship Id="rId33" Type="http://schemas.openxmlformats.org/officeDocument/2006/relationships/image" Target="../media/image44.png"/><Relationship Id="rId38" Type="http://schemas.openxmlformats.org/officeDocument/2006/relationships/image" Target="../media/image49.png"/><Relationship Id="rId2" Type="http://schemas.openxmlformats.org/officeDocument/2006/relationships/image" Target="../media/image13.png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29" Type="http://schemas.openxmlformats.org/officeDocument/2006/relationships/image" Target="../media/image40.png"/><Relationship Id="rId41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jpg"/><Relationship Id="rId24" Type="http://schemas.openxmlformats.org/officeDocument/2006/relationships/image" Target="../media/image35.png"/><Relationship Id="rId32" Type="http://schemas.openxmlformats.org/officeDocument/2006/relationships/image" Target="../media/image43.png"/><Relationship Id="rId37" Type="http://schemas.openxmlformats.org/officeDocument/2006/relationships/image" Target="../media/image48.png"/><Relationship Id="rId40" Type="http://schemas.openxmlformats.org/officeDocument/2006/relationships/image" Target="../media/image51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23" Type="http://schemas.openxmlformats.org/officeDocument/2006/relationships/image" Target="../media/image34.png"/><Relationship Id="rId28" Type="http://schemas.openxmlformats.org/officeDocument/2006/relationships/image" Target="../media/image39.png"/><Relationship Id="rId36" Type="http://schemas.openxmlformats.org/officeDocument/2006/relationships/image" Target="../media/image47.png"/><Relationship Id="rId10" Type="http://schemas.openxmlformats.org/officeDocument/2006/relationships/image" Target="../media/image21.jpeg"/><Relationship Id="rId19" Type="http://schemas.openxmlformats.org/officeDocument/2006/relationships/image" Target="../media/image30.png"/><Relationship Id="rId31" Type="http://schemas.openxmlformats.org/officeDocument/2006/relationships/image" Target="../media/image42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3.png"/><Relationship Id="rId27" Type="http://schemas.openxmlformats.org/officeDocument/2006/relationships/image" Target="../media/image38.png"/><Relationship Id="rId30" Type="http://schemas.openxmlformats.org/officeDocument/2006/relationships/image" Target="../media/image41.png"/><Relationship Id="rId35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" y="1994023"/>
            <a:ext cx="6245697" cy="9762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72662" y="1673742"/>
            <a:ext cx="7772400" cy="1470025"/>
          </a:xfrm>
        </p:spPr>
        <p:txBody>
          <a:bodyPr/>
          <a:lstStyle/>
          <a:p>
            <a:r>
              <a:rPr lang="en-US" dirty="0" smtClean="0"/>
              <a:t>The Power of Image</a:t>
            </a:r>
            <a:endParaRPr lang="en-US" dirty="0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54728" y="3290517"/>
            <a:ext cx="4967288" cy="2433638"/>
            <a:chOff x="107115803" y="110464600"/>
            <a:chExt cx="4967141" cy="2432959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auto">
            <a:xfrm rot="-618943">
              <a:off x="107115803" y="110744697"/>
              <a:ext cx="1967526" cy="1977015"/>
            </a:xfrm>
            <a:prstGeom prst="rect">
              <a:avLst/>
            </a:prstGeom>
            <a:solidFill>
              <a:srgbClr val="FFFFFF"/>
            </a:solidFill>
            <a:ln w="31750" algn="ctr">
              <a:solidFill>
                <a:srgbClr val="5B9BD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1028" name="Picture 4" descr="198_35716_1500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618943">
              <a:off x="107192740" y="110845354"/>
              <a:ext cx="1756718" cy="15240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xmlns="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108713983" y="110464600"/>
              <a:ext cx="1967526" cy="1977015"/>
            </a:xfrm>
            <a:prstGeom prst="rect">
              <a:avLst/>
            </a:prstGeom>
            <a:solidFill>
              <a:srgbClr val="FFFFFF"/>
            </a:solidFill>
            <a:ln w="31750" algn="ctr">
              <a:solidFill>
                <a:srgbClr val="ED7D3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1030" name="Picture 6" descr="290_35762_1500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814892" y="110582537"/>
              <a:ext cx="1754749" cy="15344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xmlns="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 rot="336466">
              <a:off x="110115418" y="110920544"/>
              <a:ext cx="1967526" cy="1977015"/>
            </a:xfrm>
            <a:prstGeom prst="rect">
              <a:avLst/>
            </a:prstGeom>
            <a:solidFill>
              <a:srgbClr val="FFFFFF"/>
            </a:solidFill>
            <a:ln w="31750" algn="ctr">
              <a:solidFill>
                <a:srgbClr val="5B9BD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1032" name="Picture 8" descr="173_35704_full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336466">
              <a:off x="110229785" y="111014166"/>
              <a:ext cx="1759545" cy="15960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xmlns="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5923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-427270"/>
            <a:ext cx="9144000" cy="7450769"/>
            <a:chOff x="0" y="-427270"/>
            <a:chExt cx="9144000" cy="7450769"/>
          </a:xfrm>
        </p:grpSpPr>
        <p:pic>
          <p:nvPicPr>
            <p:cNvPr id="10" name="Picture 9" descr="C:\Users\elliep\Downloads\food-1648767_1920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427270"/>
              <a:ext cx="9144000" cy="74507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Rectangle 1"/>
            <p:cNvSpPr/>
            <p:nvPr/>
          </p:nvSpPr>
          <p:spPr>
            <a:xfrm>
              <a:off x="0" y="6093823"/>
              <a:ext cx="9144000" cy="7641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 rot="19867577">
            <a:off x="509840" y="351686"/>
            <a:ext cx="3413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rgbClr val="009DE0"/>
                </a:solidFill>
                <a:latin typeface="Arial"/>
                <a:cs typeface="Arial"/>
              </a:rPr>
              <a:t>Your lunch</a:t>
            </a:r>
            <a:endParaRPr lang="en-GB" sz="3600" dirty="0">
              <a:solidFill>
                <a:srgbClr val="009DE0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442" y="6521975"/>
            <a:ext cx="547734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Arial"/>
                <a:cs typeface="Arial"/>
              </a:rPr>
              <a:t>© </a:t>
            </a:r>
            <a:r>
              <a:rPr lang="en-GB" sz="900" b="1" dirty="0" err="1">
                <a:latin typeface="Arial"/>
                <a:cs typeface="Arial"/>
              </a:rPr>
              <a:t>catiam</a:t>
            </a:r>
            <a:r>
              <a:rPr lang="en-GB" sz="900" dirty="0">
                <a:latin typeface="Arial"/>
                <a:cs typeface="Arial"/>
              </a:rPr>
              <a:t> licensed under CC0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5"/>
          </a:xfrm>
          <a:prstGeom prst="rect">
            <a:avLst/>
          </a:prstGeom>
        </p:spPr>
      </p:pic>
      <p:pic>
        <p:nvPicPr>
          <p:cNvPr id="11" name="Picture 10" descr="logo-b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39" y="271315"/>
            <a:ext cx="902963" cy="40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26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Users\elliep\Downloads\iStock_19068161_LARG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37130"/>
            <a:ext cx="9144000" cy="633095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 rot="20811862">
            <a:off x="692721" y="3532684"/>
            <a:ext cx="3413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bg1"/>
                </a:solidFill>
                <a:latin typeface="Arial"/>
                <a:cs typeface="Arial"/>
              </a:rPr>
              <a:t>Where you live</a:t>
            </a:r>
            <a:endParaRPr lang="en-GB" sz="5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442" y="6521975"/>
            <a:ext cx="547734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Arial"/>
                <a:cs typeface="Arial"/>
              </a:rPr>
              <a:t>© </a:t>
            </a:r>
            <a:r>
              <a:rPr lang="en-GB" sz="900" b="1" dirty="0">
                <a:latin typeface="Arial"/>
                <a:cs typeface="Arial"/>
              </a:rPr>
              <a:t>George Clerk </a:t>
            </a:r>
            <a:r>
              <a:rPr lang="en-GB" sz="900" dirty="0">
                <a:latin typeface="Arial"/>
                <a:cs typeface="Arial"/>
              </a:rPr>
              <a:t>licensed under </a:t>
            </a:r>
            <a:r>
              <a:rPr lang="en-GB" sz="900" dirty="0" err="1">
                <a:latin typeface="Arial"/>
                <a:cs typeface="Arial"/>
              </a:rPr>
              <a:t>iStock</a:t>
            </a:r>
            <a:r>
              <a:rPr lang="en-GB" sz="900" dirty="0">
                <a:latin typeface="Arial"/>
                <a:cs typeface="Arial"/>
              </a:rPr>
              <a:t> standard license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40" y="271315"/>
            <a:ext cx="902961" cy="40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0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0938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0924422">
            <a:off x="204799" y="4368765"/>
            <a:ext cx="34131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latin typeface="Arial"/>
                <a:cs typeface="Arial"/>
              </a:rPr>
              <a:t>Your group </a:t>
            </a:r>
          </a:p>
          <a:p>
            <a:r>
              <a:rPr lang="en-GB" sz="4000" dirty="0" smtClean="0">
                <a:solidFill>
                  <a:schemeClr val="bg1"/>
                </a:solidFill>
                <a:latin typeface="Arial"/>
                <a:cs typeface="Arial"/>
              </a:rPr>
              <a:t>of friends</a:t>
            </a:r>
            <a:endParaRPr lang="en-GB" sz="4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442" y="6521975"/>
            <a:ext cx="547734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Arial"/>
                <a:cs typeface="Arial"/>
              </a:rPr>
              <a:t>© </a:t>
            </a:r>
            <a:r>
              <a:rPr lang="en-GB" sz="900" b="1" dirty="0">
                <a:latin typeface="Arial"/>
                <a:cs typeface="Arial"/>
              </a:rPr>
              <a:t>Heidi van der </a:t>
            </a:r>
            <a:r>
              <a:rPr lang="en-GB" sz="900" b="1" dirty="0" err="1">
                <a:latin typeface="Arial"/>
                <a:cs typeface="Arial"/>
              </a:rPr>
              <a:t>Westhui</a:t>
            </a:r>
            <a:r>
              <a:rPr lang="en-GB" sz="900" b="1" dirty="0">
                <a:latin typeface="Arial"/>
                <a:cs typeface="Arial"/>
              </a:rPr>
              <a:t> </a:t>
            </a:r>
            <a:r>
              <a:rPr lang="en-GB" sz="900" dirty="0">
                <a:latin typeface="Arial"/>
                <a:cs typeface="Arial"/>
              </a:rPr>
              <a:t>licensed under </a:t>
            </a:r>
            <a:r>
              <a:rPr lang="en-GB" sz="900" dirty="0" err="1">
                <a:latin typeface="Arial"/>
                <a:cs typeface="Arial"/>
              </a:rPr>
              <a:t>iStock</a:t>
            </a:r>
            <a:r>
              <a:rPr lang="en-GB" sz="900" dirty="0">
                <a:latin typeface="Arial"/>
                <a:cs typeface="Arial"/>
              </a:rPr>
              <a:t> standard license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40" y="271315"/>
            <a:ext cx="902961" cy="40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4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6"/>
          <p:cNvSpPr/>
          <p:nvPr/>
        </p:nvSpPr>
        <p:spPr>
          <a:xfrm>
            <a:off x="-1009290" y="2046943"/>
            <a:ext cx="9540815" cy="2897694"/>
          </a:xfrm>
          <a:prstGeom prst="parallelogram">
            <a:avLst/>
          </a:prstGeom>
          <a:solidFill>
            <a:srgbClr val="009D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6045" y="343023"/>
            <a:ext cx="8163087" cy="1332184"/>
          </a:xfrm>
        </p:spPr>
        <p:txBody>
          <a:bodyPr>
            <a:normAutofit fontScale="90000"/>
          </a:bodyPr>
          <a:lstStyle/>
          <a:p>
            <a:r>
              <a:rPr lang="en-US" dirty="0"/>
              <a:t>How can we make sure we are sharing photos safely?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76045" y="2206710"/>
            <a:ext cx="8042317" cy="2758883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Before you take and share a photo, stop, think and ask </a:t>
            </a:r>
            <a:r>
              <a:rPr lang="en-US" sz="2400" dirty="0" smtClean="0">
                <a:solidFill>
                  <a:schemeClr val="bg1"/>
                </a:solidFill>
              </a:rPr>
              <a:t>yourself …</a:t>
            </a:r>
            <a:endParaRPr lang="en-US" sz="2400" dirty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</a:rPr>
              <a:t>Who am I sharing this photo with</a:t>
            </a:r>
            <a:r>
              <a:rPr lang="en-US" sz="2400" dirty="0" smtClean="0">
                <a:solidFill>
                  <a:schemeClr val="bg1"/>
                </a:solidFill>
              </a:rPr>
              <a:t>?</a:t>
            </a:r>
            <a:endParaRPr lang="en-US" sz="2400" dirty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</a:rPr>
              <a:t>Who else might get to see it</a:t>
            </a:r>
            <a:r>
              <a:rPr lang="en-US" sz="2400" dirty="0" smtClean="0">
                <a:solidFill>
                  <a:schemeClr val="bg1"/>
                </a:solidFill>
              </a:rPr>
              <a:t>?</a:t>
            </a:r>
            <a:endParaRPr lang="en-US" sz="2400" dirty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chemeClr val="bg1"/>
                </a:solidFill>
              </a:rPr>
              <a:t>What will people be able to find out about me?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bg1"/>
                </a:solidFill>
              </a:rPr>
              <a:t>What </a:t>
            </a:r>
            <a:r>
              <a:rPr lang="en-US" sz="2400" dirty="0">
                <a:solidFill>
                  <a:schemeClr val="bg1"/>
                </a:solidFill>
              </a:rPr>
              <a:t>will people be able to find out about the other people in </a:t>
            </a:r>
            <a:r>
              <a:rPr lang="en-US" sz="2400" dirty="0" smtClean="0">
                <a:solidFill>
                  <a:schemeClr val="bg1"/>
                </a:solidFill>
              </a:rPr>
              <a:t/>
            </a:r>
            <a:br>
              <a:rPr lang="en-US" sz="2400" dirty="0" smtClean="0">
                <a:solidFill>
                  <a:schemeClr val="bg1"/>
                </a:solidFill>
              </a:rPr>
            </a:br>
            <a:r>
              <a:rPr lang="en-US" sz="2400" dirty="0" smtClean="0">
                <a:solidFill>
                  <a:schemeClr val="bg1"/>
                </a:solidFill>
              </a:rPr>
              <a:t>the </a:t>
            </a:r>
            <a:r>
              <a:rPr lang="en-US" sz="2400" dirty="0">
                <a:solidFill>
                  <a:schemeClr val="bg1"/>
                </a:solidFill>
              </a:rPr>
              <a:t>photo?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</p:txBody>
      </p:sp>
      <p:sp>
        <p:nvSpPr>
          <p:cNvPr id="2" name="Hexagon 1"/>
          <p:cNvSpPr/>
          <p:nvPr/>
        </p:nvSpPr>
        <p:spPr>
          <a:xfrm>
            <a:off x="5414107" y="5054298"/>
            <a:ext cx="2339118" cy="2016480"/>
          </a:xfrm>
          <a:prstGeom prst="hexagon">
            <a:avLst/>
          </a:prstGeom>
          <a:solidFill>
            <a:srgbClr val="F5822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581767" y="5332995"/>
            <a:ext cx="1983890" cy="10721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THINK BEFORE YOU POST!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64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8008" y="4379274"/>
            <a:ext cx="9252720" cy="24787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4029" y="609096"/>
            <a:ext cx="728616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9DE0"/>
                </a:solidFill>
                <a:latin typeface="Arial"/>
                <a:cs typeface="Arial"/>
              </a:rPr>
              <a:t>We are celebrating Safer Internet Day!</a:t>
            </a:r>
          </a:p>
          <a:p>
            <a:endParaRPr lang="en-GB" sz="2400" dirty="0">
              <a:latin typeface="Arial"/>
              <a:cs typeface="Arial"/>
            </a:endParaRPr>
          </a:p>
          <a:p>
            <a:pPr algn="ctr"/>
            <a:r>
              <a:rPr lang="en-GB" sz="2400" dirty="0">
                <a:latin typeface="Arial"/>
                <a:cs typeface="Arial"/>
              </a:rPr>
              <a:t>Today we will be doing some more fun </a:t>
            </a:r>
            <a:r>
              <a:rPr lang="en-GB" sz="2400" dirty="0" smtClean="0">
                <a:latin typeface="Arial"/>
                <a:cs typeface="Arial"/>
              </a:rPr>
              <a:t/>
            </a:r>
            <a:br>
              <a:rPr lang="en-GB" sz="2400" dirty="0" smtClean="0">
                <a:latin typeface="Arial"/>
                <a:cs typeface="Arial"/>
              </a:rPr>
            </a:br>
            <a:r>
              <a:rPr lang="en-GB" sz="2400" dirty="0" smtClean="0">
                <a:latin typeface="Arial"/>
                <a:cs typeface="Arial"/>
              </a:rPr>
              <a:t>Safer </a:t>
            </a:r>
            <a:r>
              <a:rPr lang="en-GB" sz="2400" dirty="0">
                <a:latin typeface="Arial"/>
                <a:cs typeface="Arial"/>
              </a:rPr>
              <a:t>Internet Day </a:t>
            </a:r>
            <a:r>
              <a:rPr lang="en-GB" sz="2400" dirty="0" smtClean="0">
                <a:latin typeface="Arial"/>
                <a:cs typeface="Arial"/>
              </a:rPr>
              <a:t>activities.</a:t>
            </a:r>
            <a:endParaRPr lang="en-GB" sz="2400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9427" y="4492812"/>
            <a:ext cx="771716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Why don’t you talk to your family and friends about the </a:t>
            </a:r>
            <a:endParaRPr lang="en-GB" sz="24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2400" dirty="0" smtClean="0">
                <a:solidFill>
                  <a:schemeClr val="bg1"/>
                </a:solidFill>
                <a:latin typeface="Arial"/>
                <a:cs typeface="Arial"/>
              </a:rPr>
              <a:t>photos </a:t>
            </a: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they share, and teach them what you have learnt </a:t>
            </a:r>
            <a:r>
              <a:rPr lang="en-GB" sz="2400" dirty="0" smtClean="0">
                <a:solidFill>
                  <a:schemeClr val="bg1"/>
                </a:solidFill>
                <a:latin typeface="Arial"/>
                <a:cs typeface="Arial"/>
              </a:rPr>
              <a:t>about.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W</a:t>
            </a:r>
            <a:r>
              <a:rPr lang="en-GB" sz="2400" dirty="0" smtClean="0">
                <a:solidFill>
                  <a:schemeClr val="bg1"/>
                </a:solidFill>
                <a:latin typeface="Arial"/>
                <a:cs typeface="Arial"/>
              </a:rPr>
              <a:t>hat’s </a:t>
            </a: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OK and not OK to share online</a:t>
            </a:r>
            <a:r>
              <a:rPr lang="en-GB" sz="2400" dirty="0" smtClean="0">
                <a:solidFill>
                  <a:schemeClr val="bg1"/>
                </a:solidFill>
                <a:latin typeface="Arial"/>
                <a:cs typeface="Arial"/>
              </a:rPr>
              <a:t>?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8" name="Picture 7" descr="SID-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8467" y="2336224"/>
            <a:ext cx="3380932" cy="201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31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6944">
            <a:off x="7864902" y="53521"/>
            <a:ext cx="1212175" cy="1212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32167">
            <a:off x="6714233" y="101497"/>
            <a:ext cx="1373884" cy="11592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64102">
            <a:off x="7313982" y="5909510"/>
            <a:ext cx="1828799" cy="9298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72396">
            <a:off x="7187100" y="3303314"/>
            <a:ext cx="2082565" cy="9371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4291" y="1568131"/>
            <a:ext cx="1073389" cy="113677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339" y="108173"/>
            <a:ext cx="999127" cy="114699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9869" y="1366707"/>
            <a:ext cx="1400974" cy="56039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3708">
            <a:off x="251355" y="47276"/>
            <a:ext cx="2035102" cy="18044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39005">
            <a:off x="2373085" y="769597"/>
            <a:ext cx="1300867" cy="60978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45666">
            <a:off x="2386810" y="4427835"/>
            <a:ext cx="1508557" cy="8739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943" y="4124673"/>
            <a:ext cx="1025056" cy="102505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179" y="2370083"/>
            <a:ext cx="813446" cy="81344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1369" y="1413228"/>
            <a:ext cx="1275063" cy="74378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692">
            <a:off x="2492519" y="2293583"/>
            <a:ext cx="2095940" cy="32733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0734">
            <a:off x="7375671" y="4168610"/>
            <a:ext cx="1837917" cy="183791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71735">
            <a:off x="1467215" y="5462928"/>
            <a:ext cx="2108686" cy="30576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1060" y="4213662"/>
            <a:ext cx="861132" cy="63648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8409" y="2314428"/>
            <a:ext cx="943759" cy="94375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65845">
            <a:off x="6353627" y="3833574"/>
            <a:ext cx="894180" cy="53329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86392">
            <a:off x="6125737" y="4803452"/>
            <a:ext cx="1645691" cy="28100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4783" y="6033007"/>
            <a:ext cx="1700358" cy="82215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1700" y="1445407"/>
            <a:ext cx="1110012" cy="72289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1023" y="4246025"/>
            <a:ext cx="1575162" cy="90009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3848" y="1352301"/>
            <a:ext cx="1012063" cy="101506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1700" y="83914"/>
            <a:ext cx="692991" cy="69942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883" y="224842"/>
            <a:ext cx="703329" cy="70332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826" y="533905"/>
            <a:ext cx="658898" cy="658898"/>
          </a:xfrm>
          <a:prstGeom prst="rect">
            <a:avLst/>
          </a:prstGeom>
        </p:spPr>
      </p:pic>
      <p:pic>
        <p:nvPicPr>
          <p:cNvPr id="1026" name="Picture 2" descr="http://vignette3.wikia.nocookie.net/terraria/images/c/c9/Logo.png/revision/latest?cb=20110503204225"/>
          <p:cNvPicPr>
            <a:picLocks noChangeAspect="1" noChangeArrowheads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958" y="1563886"/>
            <a:ext cx="2056680" cy="59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66856">
            <a:off x="2173129" y="3260984"/>
            <a:ext cx="779332" cy="87088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8638" y="5845450"/>
            <a:ext cx="1852473" cy="105801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943" y="6014484"/>
            <a:ext cx="691669" cy="68834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695" y="3429305"/>
            <a:ext cx="1899859" cy="60739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748" y="4864809"/>
            <a:ext cx="950461" cy="73396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661" y="5198206"/>
            <a:ext cx="1104149" cy="767801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8492" y="5516134"/>
            <a:ext cx="1874205" cy="38237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8580">
            <a:off x="5906796" y="5346498"/>
            <a:ext cx="1310733" cy="655367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582" y="2719950"/>
            <a:ext cx="1674725" cy="549189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356" y="2244822"/>
            <a:ext cx="1399829" cy="35225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5724" y="5983113"/>
            <a:ext cx="1683188" cy="751085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1044" y="4677643"/>
            <a:ext cx="850852" cy="850852"/>
          </a:xfrm>
          <a:prstGeom prst="rect">
            <a:avLst/>
          </a:prstGeom>
        </p:spPr>
      </p:pic>
      <p:sp>
        <p:nvSpPr>
          <p:cNvPr id="53" name="Title 3"/>
          <p:cNvSpPr>
            <a:spLocks noGrp="1"/>
          </p:cNvSpPr>
          <p:nvPr>
            <p:ph type="title"/>
          </p:nvPr>
        </p:nvSpPr>
        <p:spPr>
          <a:xfrm>
            <a:off x="2995409" y="2850708"/>
            <a:ext cx="3706212" cy="1157193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dirty="0" smtClean="0"/>
              <a:t>What do you do online?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0701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507716"/>
            <a:ext cx="4678222" cy="1157193"/>
          </a:xfrm>
        </p:spPr>
        <p:txBody>
          <a:bodyPr>
            <a:normAutofit/>
          </a:bodyPr>
          <a:lstStyle/>
          <a:p>
            <a:r>
              <a:rPr lang="en-US" dirty="0" smtClean="0"/>
              <a:t>Who has ever 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2" name="Picture 1" descr="hand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4996" y="4384242"/>
            <a:ext cx="5294008" cy="25081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7366" y="1826603"/>
            <a:ext cx="2640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009DE0"/>
                </a:solidFill>
                <a:latin typeface="Arial"/>
                <a:cs typeface="Arial"/>
              </a:rPr>
              <a:t>Taken a photo?</a:t>
            </a:r>
            <a:endParaRPr lang="en-GB" sz="2800" dirty="0">
              <a:solidFill>
                <a:srgbClr val="009DE0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6527" y="2366381"/>
            <a:ext cx="2580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009DE0"/>
                </a:solidFill>
                <a:latin typeface="Arial"/>
                <a:cs typeface="Arial"/>
              </a:rPr>
              <a:t>Taken a selfie?</a:t>
            </a:r>
            <a:endParaRPr lang="en-GB" sz="2800" dirty="0">
              <a:solidFill>
                <a:srgbClr val="009DE0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6527" y="2950466"/>
            <a:ext cx="3898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009DE0"/>
                </a:solidFill>
                <a:latin typeface="Arial"/>
                <a:cs typeface="Arial"/>
              </a:rPr>
              <a:t>Shared a photo online?</a:t>
            </a:r>
            <a:endParaRPr lang="en-GB" sz="2800" dirty="0">
              <a:solidFill>
                <a:srgbClr val="009DE0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6527" y="3549394"/>
            <a:ext cx="4596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009DE0"/>
                </a:solidFill>
                <a:latin typeface="Arial"/>
                <a:cs typeface="Arial"/>
              </a:rPr>
              <a:t>Edited or changed a photo?</a:t>
            </a:r>
            <a:endParaRPr lang="en-GB" sz="2800" dirty="0">
              <a:solidFill>
                <a:srgbClr val="009DE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158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278610"/>
            <a:ext cx="5865777" cy="2181508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2867"/>
            <a:ext cx="5408577" cy="1523513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chemeClr val="bg1"/>
                </a:solidFill>
              </a:rPr>
              <a:t>Picture time</a:t>
            </a:r>
            <a:r>
              <a:rPr lang="en-US" sz="2900" b="1" dirty="0" smtClean="0">
                <a:solidFill>
                  <a:schemeClr val="bg1"/>
                </a:solidFill>
              </a:rPr>
              <a:t>!</a:t>
            </a:r>
            <a:r>
              <a:rPr lang="en-US" sz="2900" dirty="0" smtClean="0">
                <a:solidFill>
                  <a:schemeClr val="bg1"/>
                </a:solidFill>
              </a:rPr>
              <a:t/>
            </a:r>
            <a:br>
              <a:rPr lang="en-US" sz="2900" dirty="0" smtClean="0">
                <a:solidFill>
                  <a:schemeClr val="bg1"/>
                </a:solidFill>
              </a:rPr>
            </a:br>
            <a:r>
              <a:rPr lang="en-US" sz="2900" dirty="0" smtClean="0">
                <a:solidFill>
                  <a:schemeClr val="bg1"/>
                </a:solidFill>
              </a:rPr>
              <a:t>Show </a:t>
            </a:r>
            <a:r>
              <a:rPr lang="en-US" sz="2900" dirty="0">
                <a:solidFill>
                  <a:schemeClr val="bg1"/>
                </a:solidFill>
              </a:rPr>
              <a:t>me your best poses!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777" y="1278610"/>
            <a:ext cx="3278223" cy="2181508"/>
          </a:xfrm>
          <a:prstGeom prst="rect">
            <a:avLst/>
          </a:prstGeom>
        </p:spPr>
      </p:pic>
      <p:sp>
        <p:nvSpPr>
          <p:cNvPr id="14" name="Isosceles Triangle 13"/>
          <p:cNvSpPr/>
          <p:nvPr/>
        </p:nvSpPr>
        <p:spPr>
          <a:xfrm rot="5400000">
            <a:off x="5502798" y="2119331"/>
            <a:ext cx="1108028" cy="539183"/>
          </a:xfrm>
          <a:prstGeom prst="triangle">
            <a:avLst/>
          </a:prstGeom>
          <a:solidFill>
            <a:srgbClr val="009DE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-26184" y="3433930"/>
            <a:ext cx="9170184" cy="2181508"/>
            <a:chOff x="-26184" y="3433930"/>
            <a:chExt cx="9170184" cy="2181508"/>
          </a:xfrm>
        </p:grpSpPr>
        <p:grpSp>
          <p:nvGrpSpPr>
            <p:cNvPr id="4" name="Group 3"/>
            <p:cNvGrpSpPr/>
            <p:nvPr/>
          </p:nvGrpSpPr>
          <p:grpSpPr>
            <a:xfrm>
              <a:off x="-26184" y="3433930"/>
              <a:ext cx="9170184" cy="2181508"/>
              <a:chOff x="-26184" y="3433930"/>
              <a:chExt cx="9170184" cy="2181508"/>
            </a:xfrm>
          </p:grpSpPr>
          <p:grpSp>
            <p:nvGrpSpPr>
              <p:cNvPr id="2" name="Group 1"/>
              <p:cNvGrpSpPr/>
              <p:nvPr/>
            </p:nvGrpSpPr>
            <p:grpSpPr>
              <a:xfrm>
                <a:off x="-26184" y="3433930"/>
                <a:ext cx="9170184" cy="2181508"/>
                <a:chOff x="-26184" y="3433930"/>
                <a:chExt cx="9170184" cy="2181508"/>
              </a:xfrm>
            </p:grpSpPr>
            <p:sp>
              <p:nvSpPr>
                <p:cNvPr id="16" name="Rectangle 15"/>
                <p:cNvSpPr/>
                <p:nvPr/>
              </p:nvSpPr>
              <p:spPr>
                <a:xfrm>
                  <a:off x="-26184" y="3433930"/>
                  <a:ext cx="3761608" cy="218150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9" name="Rectangle 8"/>
                <p:cNvSpPr/>
                <p:nvPr/>
              </p:nvSpPr>
              <p:spPr>
                <a:xfrm>
                  <a:off x="3278223" y="3433930"/>
                  <a:ext cx="5865777" cy="2181508"/>
                </a:xfrm>
                <a:prstGeom prst="rect">
                  <a:avLst/>
                </a:prstGeom>
                <a:solidFill>
                  <a:srgbClr val="009DE0"/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10" name="Content Placeholder 2"/>
                <p:cNvSpPr txBox="1">
                  <a:spLocks/>
                </p:cNvSpPr>
                <p:nvPr/>
              </p:nvSpPr>
              <p:spPr>
                <a:xfrm>
                  <a:off x="3735423" y="3748187"/>
                  <a:ext cx="5408577" cy="1867251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rmAutofit/>
                </a:bodyPr>
                <a:lstStyle>
                  <a:lvl1pPr marL="0" indent="0" algn="l" defTabSz="457200" rtl="0" eaLnBrk="1" latinLnBrk="0" hangingPunct="1">
                    <a:spcBef>
                      <a:spcPct val="20000"/>
                    </a:spcBef>
                    <a:buFont typeface="Arial"/>
                    <a:buNone/>
                    <a:defRPr sz="3200" kern="1200">
                      <a:solidFill>
                        <a:schemeClr val="tx1"/>
                      </a:solidFill>
                      <a:latin typeface="Arial"/>
                      <a:ea typeface="+mn-ea"/>
                      <a:cs typeface="Arial"/>
                    </a:defRPr>
                  </a:lvl1pPr>
                  <a:lvl2pPr marL="742950" indent="-285750" algn="l" defTabSz="457200" rtl="0" eaLnBrk="1" latinLnBrk="0" hangingPunct="1">
                    <a:spcBef>
                      <a:spcPct val="20000"/>
                    </a:spcBef>
                    <a:buFont typeface="Arial"/>
                    <a:buChar char="–"/>
                    <a:defRPr sz="2800" kern="1200">
                      <a:solidFill>
                        <a:schemeClr val="tx1"/>
                      </a:solidFill>
                      <a:latin typeface="Arial"/>
                      <a:ea typeface="+mn-ea"/>
                      <a:cs typeface="Arial"/>
                    </a:defRPr>
                  </a:lvl2pPr>
                  <a:lvl3pPr marL="1143000" indent="-228600" algn="l" defTabSz="457200" rtl="0" eaLnBrk="1" latinLnBrk="0" hangingPunct="1">
                    <a:spcBef>
                      <a:spcPct val="20000"/>
                    </a:spcBef>
                    <a:buFont typeface="Arial"/>
                    <a:buChar char="•"/>
                    <a:defRPr sz="2400" kern="1200">
                      <a:solidFill>
                        <a:schemeClr val="tx1"/>
                      </a:solidFill>
                      <a:latin typeface="Arial"/>
                      <a:ea typeface="+mn-ea"/>
                      <a:cs typeface="Arial"/>
                    </a:defRPr>
                  </a:lvl3pPr>
                  <a:lvl4pPr marL="1600200" indent="-228600" algn="l" defTabSz="457200" rtl="0" eaLnBrk="1" latinLnBrk="0" hangingPunct="1">
                    <a:spcBef>
                      <a:spcPct val="20000"/>
                    </a:spcBef>
                    <a:buFont typeface="Arial"/>
                    <a:buChar char="–"/>
                    <a:defRPr sz="2000" kern="1200">
                      <a:solidFill>
                        <a:schemeClr val="tx1"/>
                      </a:solidFill>
                      <a:latin typeface="Arial"/>
                      <a:ea typeface="+mn-ea"/>
                      <a:cs typeface="Arial"/>
                    </a:defRPr>
                  </a:lvl4pPr>
                  <a:lvl5pPr marL="2057400" indent="-228600" algn="l" defTabSz="457200" rtl="0" eaLnBrk="1" latinLnBrk="0" hangingPunct="1">
                    <a:spcBef>
                      <a:spcPct val="20000"/>
                    </a:spcBef>
                    <a:buFont typeface="Arial"/>
                    <a:buChar char="»"/>
                    <a:defRPr sz="2000" kern="1200">
                      <a:solidFill>
                        <a:schemeClr val="tx1"/>
                      </a:solidFill>
                      <a:latin typeface="Arial"/>
                      <a:ea typeface="+mn-ea"/>
                      <a:cs typeface="Arial"/>
                    </a:defRPr>
                  </a:lvl5pPr>
                  <a:lvl6pPr marL="2514600" indent="-228600" algn="l" defTabSz="457200" rtl="0" eaLnBrk="1" latinLnBrk="0" hangingPunct="1">
                    <a:spcBef>
                      <a:spcPct val="20000"/>
                    </a:spcBef>
                    <a:buFont typeface="Arial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457200" rtl="0" eaLnBrk="1" latinLnBrk="0" hangingPunct="1">
                    <a:spcBef>
                      <a:spcPct val="20000"/>
                    </a:spcBef>
                    <a:buFont typeface="Arial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457200" rtl="0" eaLnBrk="1" latinLnBrk="0" hangingPunct="1">
                    <a:spcBef>
                      <a:spcPct val="20000"/>
                    </a:spcBef>
                    <a:buFont typeface="Arial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457200" rtl="0" eaLnBrk="1" latinLnBrk="0" hangingPunct="1">
                    <a:spcBef>
                      <a:spcPct val="20000"/>
                    </a:spcBef>
                    <a:buFont typeface="Arial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2000" dirty="0">
                      <a:solidFill>
                        <a:schemeClr val="bg1"/>
                      </a:solidFill>
                    </a:rPr>
                    <a:t>I’d love to post this fantastic photo on the school website! </a:t>
                  </a:r>
                </a:p>
                <a:p>
                  <a:endParaRPr lang="en-US" sz="2000" dirty="0">
                    <a:solidFill>
                      <a:schemeClr val="bg1"/>
                    </a:solidFill>
                  </a:endParaRPr>
                </a:p>
                <a:p>
                  <a:r>
                    <a:rPr lang="en-US" sz="2000" dirty="0">
                      <a:solidFill>
                        <a:schemeClr val="bg1"/>
                      </a:solidFill>
                    </a:rPr>
                    <a:t>What question should I ask before I do that?</a:t>
                  </a:r>
                </a:p>
              </p:txBody>
            </p:sp>
          </p:grpSp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8613" y="3577965"/>
                <a:ext cx="1819104" cy="1819104"/>
              </a:xfrm>
              <a:prstGeom prst="rect">
                <a:avLst/>
              </a:prstGeom>
            </p:spPr>
          </p:pic>
        </p:grpSp>
        <p:sp>
          <p:nvSpPr>
            <p:cNvPr id="15" name="Isosceles Triangle 14"/>
            <p:cNvSpPr/>
            <p:nvPr/>
          </p:nvSpPr>
          <p:spPr>
            <a:xfrm rot="16200000">
              <a:off x="2546269" y="4371506"/>
              <a:ext cx="1108028" cy="539183"/>
            </a:xfrm>
            <a:prstGeom prst="triangle">
              <a:avLst/>
            </a:prstGeom>
            <a:solidFill>
              <a:srgbClr val="009DE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1486" y="870038"/>
            <a:ext cx="991058" cy="99105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107" y="5080627"/>
            <a:ext cx="991058" cy="9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7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04891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Who gets to see …?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873501"/>
            <a:ext cx="8229600" cy="3583709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If </a:t>
            </a:r>
            <a:r>
              <a:rPr lang="en-US" sz="2400" dirty="0"/>
              <a:t>I show the Head Teacher the photo on this phone/tablet who gets to see it</a:t>
            </a:r>
            <a:r>
              <a:rPr lang="en-US" sz="2400" dirty="0" smtClean="0"/>
              <a:t>?</a:t>
            </a:r>
            <a:br>
              <a:rPr lang="en-US" sz="2400" dirty="0" smtClean="0"/>
            </a:b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If </a:t>
            </a:r>
            <a:r>
              <a:rPr lang="en-US" sz="2400" dirty="0"/>
              <a:t>I send this photo to the Head Teacher in a message, who gets to see it</a:t>
            </a:r>
            <a:r>
              <a:rPr lang="en-US" sz="2400" dirty="0" smtClean="0"/>
              <a:t>?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2400" b="1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If </a:t>
            </a:r>
            <a:r>
              <a:rPr lang="en-US" sz="2400" dirty="0"/>
              <a:t>I share this photo online, who gets to see it</a:t>
            </a:r>
            <a:r>
              <a:rPr lang="en-US" sz="2400" dirty="0" smtClean="0"/>
              <a:t>?</a:t>
            </a:r>
            <a:br>
              <a:rPr lang="en-US" sz="2400" dirty="0" smtClean="0"/>
            </a:br>
            <a:endParaRPr lang="en-US" sz="1800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1306343" y="2745398"/>
            <a:ext cx="2377574" cy="429551"/>
            <a:chOff x="1306343" y="2745398"/>
            <a:chExt cx="2377574" cy="429551"/>
          </a:xfrm>
        </p:grpSpPr>
        <p:sp>
          <p:nvSpPr>
            <p:cNvPr id="7" name="Rectangle 6"/>
            <p:cNvSpPr/>
            <p:nvPr/>
          </p:nvSpPr>
          <p:spPr>
            <a:xfrm>
              <a:off x="1306343" y="2774839"/>
              <a:ext cx="2377574" cy="400110"/>
            </a:xfrm>
            <a:prstGeom prst="rect">
              <a:avLst/>
            </a:prstGeom>
            <a:solidFill>
              <a:srgbClr val="F5822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" name="Rectangle 1"/>
            <p:cNvSpPr/>
            <p:nvPr/>
          </p:nvSpPr>
          <p:spPr>
            <a:xfrm>
              <a:off x="1306343" y="2745398"/>
              <a:ext cx="237757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latin typeface="Arial"/>
                  <a:cs typeface="Arial"/>
                </a:rPr>
                <a:t>The Head Teacher</a:t>
              </a:r>
              <a:endParaRPr lang="en-GB" sz="20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199826" y="4146104"/>
            <a:ext cx="6744348" cy="429551"/>
            <a:chOff x="1306342" y="5819629"/>
            <a:chExt cx="6744348" cy="429551"/>
          </a:xfrm>
        </p:grpSpPr>
        <p:sp>
          <p:nvSpPr>
            <p:cNvPr id="10" name="Rectangle 9"/>
            <p:cNvSpPr/>
            <p:nvPr/>
          </p:nvSpPr>
          <p:spPr>
            <a:xfrm>
              <a:off x="1306342" y="5849070"/>
              <a:ext cx="6673091" cy="400110"/>
            </a:xfrm>
            <a:prstGeom prst="rect">
              <a:avLst/>
            </a:prstGeom>
            <a:solidFill>
              <a:srgbClr val="F5822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306343" y="5819629"/>
              <a:ext cx="674434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  <a:latin typeface="Arial"/>
                  <a:cs typeface="Arial"/>
                </a:rPr>
                <a:t>The Head </a:t>
              </a:r>
              <a:r>
                <a:rPr lang="en-US" sz="2000" b="1" dirty="0" smtClean="0">
                  <a:solidFill>
                    <a:schemeClr val="bg1"/>
                  </a:solidFill>
                  <a:latin typeface="Arial"/>
                  <a:cs typeface="Arial"/>
                </a:rPr>
                <a:t>Teacher and whoever else they share it with</a:t>
              </a:r>
              <a:endParaRPr lang="en-GB" sz="20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199826" y="5264267"/>
            <a:ext cx="5452134" cy="429551"/>
            <a:chOff x="1458743" y="5929897"/>
            <a:chExt cx="5452134" cy="429551"/>
          </a:xfrm>
        </p:grpSpPr>
        <p:sp>
          <p:nvSpPr>
            <p:cNvPr id="14" name="Rectangle 13"/>
            <p:cNvSpPr/>
            <p:nvPr/>
          </p:nvSpPr>
          <p:spPr>
            <a:xfrm>
              <a:off x="1458743" y="5959338"/>
              <a:ext cx="5425136" cy="400110"/>
            </a:xfrm>
            <a:prstGeom prst="rect">
              <a:avLst/>
            </a:prstGeom>
            <a:solidFill>
              <a:srgbClr val="F5822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458743" y="5929897"/>
              <a:ext cx="54521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  <a:latin typeface="Arial"/>
                  <a:cs typeface="Arial"/>
                </a:rPr>
                <a:t>It could be everyone who uses the internet!</a:t>
              </a:r>
              <a:endParaRPr lang="en-GB" sz="20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577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/>
        </p:nvSpPr>
        <p:spPr>
          <a:xfrm>
            <a:off x="-330687" y="4913677"/>
            <a:ext cx="8959755" cy="1131902"/>
          </a:xfrm>
          <a:prstGeom prst="parallelogram">
            <a:avLst/>
          </a:prstGeom>
          <a:solidFill>
            <a:srgbClr val="009D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526056" y="4496030"/>
            <a:ext cx="36231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>
                <a:latin typeface="Arial"/>
                <a:cs typeface="Arial"/>
              </a:rPr>
              <a:t>© </a:t>
            </a:r>
            <a:r>
              <a:rPr lang="en-GB" sz="900" b="1" dirty="0" err="1">
                <a:latin typeface="Arial"/>
                <a:cs typeface="Arial"/>
              </a:rPr>
              <a:t>IPGGutenbergUKLtd</a:t>
            </a:r>
            <a:r>
              <a:rPr lang="en-GB" sz="900" dirty="0">
                <a:latin typeface="Arial"/>
                <a:cs typeface="Arial"/>
              </a:rPr>
              <a:t>  licensed under </a:t>
            </a:r>
            <a:r>
              <a:rPr lang="en-GB" sz="900" dirty="0" err="1">
                <a:latin typeface="Arial"/>
                <a:cs typeface="Arial"/>
              </a:rPr>
              <a:t>iStock</a:t>
            </a:r>
            <a:r>
              <a:rPr lang="en-GB" sz="900" dirty="0">
                <a:latin typeface="Arial"/>
                <a:cs typeface="Arial"/>
              </a:rPr>
              <a:t> standard license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5"/>
          </a:xfrm>
          <a:prstGeom prst="rect">
            <a:avLst/>
          </a:prstGeom>
        </p:spPr>
      </p:pic>
      <p:pic>
        <p:nvPicPr>
          <p:cNvPr id="11" name="Picture 10" descr="logo-b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39" y="271315"/>
            <a:ext cx="902963" cy="4035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34" y="981876"/>
            <a:ext cx="4586651" cy="344267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0442" y="981876"/>
            <a:ext cx="5164017" cy="344267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017443" y="4496030"/>
            <a:ext cx="36231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>
                <a:latin typeface="Arial"/>
                <a:cs typeface="Arial"/>
              </a:rPr>
              <a:t>© </a:t>
            </a:r>
            <a:r>
              <a:rPr lang="en-GB" sz="900" b="1" dirty="0">
                <a:latin typeface="Arial"/>
                <a:cs typeface="Arial"/>
              </a:rPr>
              <a:t>kali69</a:t>
            </a:r>
            <a:r>
              <a:rPr lang="en-GB" sz="900" dirty="0">
                <a:latin typeface="Arial"/>
                <a:cs typeface="Arial"/>
              </a:rPr>
              <a:t> licensed under </a:t>
            </a:r>
            <a:r>
              <a:rPr lang="en-GB" sz="900" dirty="0" err="1">
                <a:latin typeface="Arial"/>
                <a:cs typeface="Arial"/>
              </a:rPr>
              <a:t>iStock</a:t>
            </a:r>
            <a:r>
              <a:rPr lang="en-GB" sz="900" dirty="0">
                <a:latin typeface="Arial"/>
                <a:cs typeface="Arial"/>
              </a:rPr>
              <a:t> standard license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6056" y="4987829"/>
            <a:ext cx="8114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chemeClr val="bg1"/>
                </a:solidFill>
                <a:latin typeface="Arial"/>
                <a:cs typeface="Arial"/>
              </a:rPr>
              <a:t>What information can we find out from these</a:t>
            </a: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GB" sz="2400" dirty="0" smtClean="0">
                <a:solidFill>
                  <a:schemeClr val="bg1"/>
                </a:solidFill>
                <a:latin typeface="Arial"/>
                <a:cs typeface="Arial"/>
              </a:rPr>
              <a:t>pictures?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6055" y="5479628"/>
            <a:ext cx="7776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chemeClr val="bg1"/>
                </a:solidFill>
                <a:latin typeface="Arial"/>
                <a:cs typeface="Arial"/>
              </a:rPr>
              <a:t>What do we call this type of information?</a:t>
            </a:r>
            <a:endParaRPr lang="en-GB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89991" y="6119731"/>
            <a:ext cx="4830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009DE0"/>
                </a:solidFill>
                <a:latin typeface="Arial"/>
                <a:cs typeface="Arial"/>
              </a:rPr>
              <a:t>Personal information</a:t>
            </a:r>
            <a:endParaRPr lang="en-GB" sz="2400" b="1" dirty="0">
              <a:solidFill>
                <a:srgbClr val="009DE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291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48193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Some photos you take might hold clues to your personal information.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3515" y="2627296"/>
            <a:ext cx="6436970" cy="2348438"/>
          </a:xfrm>
        </p:spPr>
        <p:txBody>
          <a:bodyPr/>
          <a:lstStyle/>
          <a:p>
            <a:pPr algn="ctr"/>
            <a:r>
              <a:rPr lang="en-US" dirty="0"/>
              <a:t>Is it okay for everyone on the internet to see those </a:t>
            </a:r>
            <a:r>
              <a:rPr lang="en-US" dirty="0" smtClean="0"/>
              <a:t>clues?</a:t>
            </a:r>
          </a:p>
          <a:p>
            <a:pPr algn="ctr"/>
            <a:endParaRPr lang="en-US" sz="1400" dirty="0"/>
          </a:p>
          <a:p>
            <a:pPr algn="ctr"/>
            <a:r>
              <a:rPr lang="en-US" dirty="0" smtClean="0"/>
              <a:t>Why </a:t>
            </a:r>
            <a:r>
              <a:rPr lang="en-US" dirty="0"/>
              <a:t>or why not?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85327" y="5250707"/>
            <a:ext cx="2445228" cy="1070438"/>
            <a:chOff x="2966343" y="5250707"/>
            <a:chExt cx="2445228" cy="1070438"/>
          </a:xfrm>
        </p:grpSpPr>
        <p:pic>
          <p:nvPicPr>
            <p:cNvPr id="4" name="Picture 3" descr="like.pn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6343" y="5250707"/>
              <a:ext cx="1070438" cy="1070438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41133" y="5250707"/>
              <a:ext cx="1070438" cy="10704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214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8442" y="6521975"/>
            <a:ext cx="547734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Arial"/>
                <a:cs typeface="Arial"/>
              </a:rPr>
              <a:t>© </a:t>
            </a:r>
            <a:r>
              <a:rPr lang="en-GB" sz="900" b="1" dirty="0" err="1">
                <a:latin typeface="Arial"/>
                <a:cs typeface="Arial"/>
              </a:rPr>
              <a:t>Hongqi</a:t>
            </a:r>
            <a:r>
              <a:rPr lang="en-GB" sz="900" b="1" dirty="0">
                <a:latin typeface="Arial"/>
                <a:cs typeface="Arial"/>
              </a:rPr>
              <a:t> Zhang</a:t>
            </a:r>
            <a:r>
              <a:rPr lang="en-GB" sz="900" dirty="0">
                <a:latin typeface="Arial"/>
                <a:cs typeface="Arial"/>
              </a:rPr>
              <a:t> licensed under </a:t>
            </a:r>
            <a:r>
              <a:rPr lang="en-GB" sz="900" dirty="0" err="1">
                <a:latin typeface="Arial"/>
                <a:cs typeface="Arial"/>
              </a:rPr>
              <a:t>iStock</a:t>
            </a:r>
            <a:r>
              <a:rPr lang="en-GB" sz="900" dirty="0">
                <a:latin typeface="Arial"/>
                <a:cs typeface="Arial"/>
              </a:rPr>
              <a:t> standard license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5"/>
          </a:xfrm>
          <a:prstGeom prst="rect">
            <a:avLst/>
          </a:prstGeom>
        </p:spPr>
      </p:pic>
      <p:pic>
        <p:nvPicPr>
          <p:cNvPr id="11" name="Picture 10" descr="logo-b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39" y="271315"/>
            <a:ext cx="902963" cy="4035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879" y="0"/>
            <a:ext cx="4037071" cy="60556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0048136">
            <a:off x="177443" y="1034728"/>
            <a:ext cx="3639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rgbClr val="009DE0"/>
                </a:solidFill>
                <a:latin typeface="Arial"/>
                <a:cs typeface="Arial"/>
              </a:rPr>
              <a:t>You in your school uniform</a:t>
            </a:r>
            <a:endParaRPr lang="en-GB" sz="3600" dirty="0">
              <a:solidFill>
                <a:srgbClr val="009DE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368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09600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6093823"/>
            <a:ext cx="9144000" cy="764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20921679">
            <a:off x="548191" y="222492"/>
            <a:ext cx="3413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  <a:latin typeface="Arial"/>
                <a:cs typeface="Arial"/>
              </a:rPr>
              <a:t>A sunset</a:t>
            </a:r>
            <a:endParaRPr lang="en-GB" sz="4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442" y="6521975"/>
            <a:ext cx="547734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Arial"/>
                <a:cs typeface="Arial"/>
              </a:rPr>
              <a:t>© </a:t>
            </a:r>
            <a:r>
              <a:rPr lang="en-GB" sz="900" b="1" dirty="0" err="1">
                <a:latin typeface="Arial"/>
                <a:cs typeface="Arial"/>
              </a:rPr>
              <a:t>beba</a:t>
            </a:r>
            <a:r>
              <a:rPr lang="en-GB" sz="900" dirty="0">
                <a:latin typeface="Arial"/>
                <a:cs typeface="Arial"/>
              </a:rPr>
              <a:t> licensed under CC0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40" y="271315"/>
            <a:ext cx="902961" cy="403536"/>
          </a:xfrm>
          <a:prstGeom prst="rect">
            <a:avLst/>
          </a:prstGeom>
          <a:effectLst>
            <a:outerShdw blurRad="111125" dist="38100" dir="19500000" algn="tl" rotWithShape="0">
              <a:srgbClr val="8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773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338</Words>
  <Application>Microsoft Office PowerPoint</Application>
  <PresentationFormat>On-screen Show (4:3)</PresentationFormat>
  <Paragraphs>53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The Power of Image</vt:lpstr>
      <vt:lpstr>What do you do online?</vt:lpstr>
      <vt:lpstr>Who has ever …</vt:lpstr>
      <vt:lpstr>PowerPoint Presentation</vt:lpstr>
      <vt:lpstr>Who gets to see …?</vt:lpstr>
      <vt:lpstr>PowerPoint Presentation</vt:lpstr>
      <vt:lpstr>Some photos you take might hold clues to your personal information.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can we make sure we are sharing photos safely?</vt:lpstr>
      <vt:lpstr>PowerPoint Presentation</vt:lpstr>
    </vt:vector>
  </TitlesOfParts>
  <Company>Contrapositive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Power of Image</dc:title>
  <dc:creator>Julian Thomas</dc:creator>
  <cp:lastModifiedBy>Hannah Broadbent</cp:lastModifiedBy>
  <cp:revision>60</cp:revision>
  <dcterms:created xsi:type="dcterms:W3CDTF">2016-12-02T13:04:14Z</dcterms:created>
  <dcterms:modified xsi:type="dcterms:W3CDTF">2016-12-21T15:47:46Z</dcterms:modified>
</cp:coreProperties>
</file>