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8" r:id="rId3"/>
    <p:sldId id="279" r:id="rId4"/>
    <p:sldId id="280" r:id="rId5"/>
    <p:sldId id="260" r:id="rId6"/>
    <p:sldId id="263" r:id="rId7"/>
    <p:sldId id="277" r:id="rId8"/>
    <p:sldId id="276" r:id="rId9"/>
    <p:sldId id="269" r:id="rId10"/>
    <p:sldId id="265" r:id="rId11"/>
    <p:sldId id="270" r:id="rId12"/>
    <p:sldId id="271" r:id="rId13"/>
    <p:sldId id="281" r:id="rId14"/>
    <p:sldId id="273" r:id="rId15"/>
    <p:sldId id="274" r:id="rId16"/>
    <p:sldId id="275" r:id="rId17"/>
    <p:sldId id="26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eth Cort" initials="G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E0"/>
    <a:srgbClr val="F58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3355" y="2268965"/>
            <a:ext cx="7772400" cy="14700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1921" y="6247738"/>
            <a:ext cx="1208503" cy="2314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5339140"/>
            <a:ext cx="4952995" cy="1518858"/>
          </a:xfrm>
          <a:prstGeom prst="rect">
            <a:avLst/>
          </a:prstGeom>
        </p:spPr>
      </p:pic>
      <p:pic>
        <p:nvPicPr>
          <p:cNvPr id="6" name="Picture 5" descr="logo-b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394" y="271314"/>
            <a:ext cx="1543061" cy="689597"/>
          </a:xfrm>
          <a:prstGeom prst="rect">
            <a:avLst/>
          </a:prstGeom>
        </p:spPr>
      </p:pic>
      <p:pic>
        <p:nvPicPr>
          <p:cNvPr id="8" name="Picture 7" descr="SID-logo.pn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180" y="172735"/>
            <a:ext cx="2901773" cy="173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67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689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66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87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268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585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7253"/>
            <a:ext cx="8229600" cy="1143000"/>
          </a:xfrm>
        </p:spPr>
        <p:txBody>
          <a:bodyPr/>
          <a:lstStyle>
            <a:lvl1pPr algn="l">
              <a:defRPr>
                <a:solidFill>
                  <a:srgbClr val="009DE0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815"/>
            <a:ext cx="8229600" cy="3583709"/>
          </a:xfr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  <a:lvl2pPr>
              <a:defRPr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  <a:lvl4pPr>
              <a:defRPr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5" name="Picture 4" descr="logo-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39" y="271315"/>
            <a:ext cx="902963" cy="403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98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817253"/>
            <a:ext cx="8229600" cy="3583709"/>
          </a:xfrm>
        </p:spPr>
        <p:txBody>
          <a:bodyPr/>
          <a:lstStyle>
            <a:lvl1pPr algn="ctr">
              <a:defRPr>
                <a:latin typeface="Arial"/>
                <a:cs typeface="Arial"/>
              </a:defRPr>
            </a:lvl1pPr>
            <a:lvl2pPr algn="ctr">
              <a:defRPr>
                <a:latin typeface="Arial"/>
                <a:cs typeface="Arial"/>
              </a:defRPr>
            </a:lvl2pPr>
            <a:lvl3pPr algn="ctr">
              <a:defRPr>
                <a:latin typeface="Arial"/>
                <a:cs typeface="Arial"/>
              </a:defRPr>
            </a:lvl3pPr>
            <a:lvl4pPr algn="ctr">
              <a:defRPr>
                <a:latin typeface="Arial"/>
                <a:cs typeface="Arial"/>
              </a:defRPr>
            </a:lvl4pPr>
            <a:lvl5pPr algn="ctr"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4" name="Picture 3" descr="logo-b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39" y="271315"/>
            <a:ext cx="902963" cy="4035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799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rgbClr val="009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7253"/>
            <a:ext cx="8229600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815"/>
            <a:ext cx="8229600" cy="3583709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bg1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bg1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bg1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40" y="271315"/>
            <a:ext cx="902961" cy="403536"/>
          </a:xfrm>
          <a:prstGeom prst="rect">
            <a:avLst/>
          </a:prstGeom>
        </p:spPr>
      </p:pic>
      <p:pic>
        <p:nvPicPr>
          <p:cNvPr id="6" name="Picture 5" descr="SID-w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70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009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817253"/>
            <a:ext cx="8229600" cy="3583709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  <a:latin typeface="Arial"/>
                <a:cs typeface="Arial"/>
              </a:defRPr>
            </a:lvl1pPr>
            <a:lvl2pPr algn="ctr">
              <a:defRPr>
                <a:solidFill>
                  <a:srgbClr val="FFFFFF"/>
                </a:solidFill>
                <a:latin typeface="Arial"/>
                <a:cs typeface="Arial"/>
              </a:defRPr>
            </a:lvl2pPr>
            <a:lvl3pPr algn="ctr">
              <a:defRPr>
                <a:solidFill>
                  <a:srgbClr val="FFFFFF"/>
                </a:solidFill>
                <a:latin typeface="Arial"/>
                <a:cs typeface="Arial"/>
              </a:defRPr>
            </a:lvl3pPr>
            <a:lvl4pPr algn="ctr">
              <a:defRPr>
                <a:solidFill>
                  <a:srgbClr val="FFFFFF"/>
                </a:solidFill>
                <a:latin typeface="Arial"/>
                <a:cs typeface="Arial"/>
              </a:defRPr>
            </a:lvl4pPr>
            <a:lvl5pPr algn="ctr">
              <a:defRPr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5240" y="271315"/>
            <a:ext cx="902961" cy="403536"/>
          </a:xfrm>
          <a:prstGeom prst="rect">
            <a:avLst/>
          </a:prstGeom>
        </p:spPr>
      </p:pic>
      <p:pic>
        <p:nvPicPr>
          <p:cNvPr id="6" name="Picture 5" descr="SID-w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8108" y="6411611"/>
            <a:ext cx="886415" cy="16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028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15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20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7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12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C27AB-B4C3-014F-9161-8F150AC05DEC}" type="datetimeFigureOut">
              <a:rPr lang="en-US" smtClean="0"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25D16-AE2E-F647-B954-D274E59E4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29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62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53.png"/><Relationship Id="rId12" Type="http://schemas.openxmlformats.org/officeDocument/2006/relationships/image" Target="../media/image17.png"/><Relationship Id="rId17" Type="http://schemas.openxmlformats.org/officeDocument/2006/relationships/image" Target="../media/image1.png"/><Relationship Id="rId2" Type="http://schemas.openxmlformats.org/officeDocument/2006/relationships/image" Target="../media/image50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gif"/><Relationship Id="rId11" Type="http://schemas.openxmlformats.org/officeDocument/2006/relationships/image" Target="../media/image57.png"/><Relationship Id="rId5" Type="http://schemas.openxmlformats.org/officeDocument/2006/relationships/image" Target="../media/image52.png"/><Relationship Id="rId15" Type="http://schemas.openxmlformats.org/officeDocument/2006/relationships/image" Target="../media/image59.png"/><Relationship Id="rId10" Type="http://schemas.openxmlformats.org/officeDocument/2006/relationships/image" Target="../media/image56.png"/><Relationship Id="rId4" Type="http://schemas.openxmlformats.org/officeDocument/2006/relationships/image" Target="../media/image51.png"/><Relationship Id="rId9" Type="http://schemas.openxmlformats.org/officeDocument/2006/relationships/image" Target="../media/image55.png"/><Relationship Id="rId1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gif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7" y="2089956"/>
            <a:ext cx="6245697" cy="9762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72662" y="1769675"/>
            <a:ext cx="7772400" cy="1470025"/>
          </a:xfrm>
        </p:spPr>
        <p:txBody>
          <a:bodyPr/>
          <a:lstStyle/>
          <a:p>
            <a:r>
              <a:rPr lang="en-US" dirty="0" smtClean="0"/>
              <a:t>The Power of Image</a:t>
            </a:r>
            <a:endParaRPr lang="en-US" dirty="0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16138" y="3359150"/>
            <a:ext cx="5097462" cy="2701925"/>
            <a:chOff x="107532714" y="107549043"/>
            <a:chExt cx="4702628" cy="243542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rot="-433198">
              <a:off x="107532714" y="107838047"/>
              <a:ext cx="1931068" cy="2058334"/>
              <a:chOff x="107532714" y="107838047"/>
              <a:chExt cx="1931068" cy="2058334"/>
            </a:xfrm>
          </p:grpSpPr>
          <p:sp>
            <p:nvSpPr>
              <p:cNvPr id="10" name="Rectangle 4"/>
              <p:cNvSpPr>
                <a:spLocks noChangeArrowheads="1"/>
              </p:cNvSpPr>
              <p:nvPr/>
            </p:nvSpPr>
            <p:spPr bwMode="auto">
              <a:xfrm>
                <a:off x="107532714" y="107838047"/>
                <a:ext cx="1931068" cy="2058334"/>
              </a:xfrm>
              <a:prstGeom prst="rect">
                <a:avLst/>
              </a:prstGeom>
              <a:solidFill>
                <a:srgbClr val="FFFFFF"/>
              </a:solidFill>
              <a:ln w="31750" algn="ctr">
                <a:solidFill>
                  <a:srgbClr val="ED7D3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029" name="Picture 5" descr="108_35671_1500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639708" y="107950722"/>
                <a:ext cx="1706766" cy="16032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09080920" y="107549043"/>
              <a:ext cx="1931068" cy="2058335"/>
              <a:chOff x="109080920" y="107549043"/>
              <a:chExt cx="1931068" cy="2058335"/>
            </a:xfrm>
          </p:grpSpPr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109080920" y="107549043"/>
                <a:ext cx="1931068" cy="2058335"/>
              </a:xfrm>
              <a:prstGeom prst="rect">
                <a:avLst/>
              </a:prstGeom>
              <a:solidFill>
                <a:srgbClr val="FFFFFF"/>
              </a:solidFill>
              <a:ln w="31750" algn="ctr">
                <a:solidFill>
                  <a:srgbClr val="5B9BD5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032" name="Picture 8" descr="135_35685_full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189532" y="107639531"/>
                <a:ext cx="1704065" cy="16171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5B9BD5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 rot="267263">
              <a:off x="110304274" y="107926134"/>
              <a:ext cx="1931068" cy="2058335"/>
            </a:xfrm>
            <a:prstGeom prst="rect">
              <a:avLst/>
            </a:prstGeom>
            <a:solidFill>
              <a:srgbClr val="FFFFFF"/>
            </a:solidFill>
            <a:ln w="31750" algn="ctr">
              <a:solidFill>
                <a:srgbClr val="ED7D3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34" name="Picture 10" descr="101_35668_full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67263">
              <a:off x="110413315" y="108036556"/>
              <a:ext cx="1731380" cy="1661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5B9BD5"/>
                  </a:solidFill>
                </a14:hiddenFill>
              </a:ext>
              <a:ext uri="{91240B29-F687-4f45-9708-019B960494DF}">
                <a14:hiddenLine xmlns=""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5923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24" y="200474"/>
            <a:ext cx="8229600" cy="1143000"/>
          </a:xfrm>
        </p:spPr>
        <p:txBody>
          <a:bodyPr/>
          <a:lstStyle/>
          <a:p>
            <a:r>
              <a:rPr lang="en-US" dirty="0" smtClean="0"/>
              <a:t>Is all as it seems?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96" y="1605721"/>
            <a:ext cx="4354858" cy="37627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3374" y="1342196"/>
            <a:ext cx="4459856" cy="480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51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>
            <a:off x="-1409699" y="3371850"/>
            <a:ext cx="10067924" cy="3040725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90009" y="3460750"/>
            <a:ext cx="1803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009DE0"/>
                </a:solidFill>
                <a:latin typeface="Arial"/>
                <a:cs typeface="Arial"/>
              </a:rPr>
              <a:t>Advice</a:t>
            </a:r>
            <a:endParaRPr lang="en-GB" sz="2000" dirty="0">
              <a:solidFill>
                <a:srgbClr val="009DE0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009" y="4037392"/>
            <a:ext cx="80580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9DE0"/>
                </a:solidFill>
                <a:latin typeface="Arial"/>
                <a:cs typeface="Arial"/>
              </a:rPr>
              <a:t>Think about the personal information you might be sharing in your images </a:t>
            </a:r>
            <a:endParaRPr lang="en-GB" sz="2000" dirty="0" smtClean="0">
              <a:solidFill>
                <a:srgbClr val="009DE0"/>
              </a:solidFill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Check </a:t>
            </a:r>
            <a:r>
              <a:rPr lang="en-GB" sz="2000" dirty="0" err="1">
                <a:solidFill>
                  <a:srgbClr val="009DE0"/>
                </a:solidFill>
                <a:latin typeface="Arial"/>
                <a:cs typeface="Arial"/>
              </a:rPr>
              <a:t>geotagging</a:t>
            </a:r>
            <a:r>
              <a:rPr lang="en-GB" sz="2000" dirty="0">
                <a:solidFill>
                  <a:srgbClr val="009DE0"/>
                </a:solidFill>
                <a:latin typeface="Arial"/>
                <a:cs typeface="Arial"/>
              </a:rPr>
              <a:t> and </a:t>
            </a:r>
            <a:r>
              <a:rPr lang="en-GB" sz="2000" dirty="0" err="1">
                <a:solidFill>
                  <a:srgbClr val="009DE0"/>
                </a:solidFill>
                <a:latin typeface="Arial"/>
                <a:cs typeface="Arial"/>
              </a:rPr>
              <a:t>geolocation</a:t>
            </a:r>
            <a:r>
              <a:rPr lang="en-GB" sz="2000" dirty="0">
                <a:solidFill>
                  <a:srgbClr val="009DE0"/>
                </a:solidFill>
                <a:latin typeface="Arial"/>
                <a:cs typeface="Arial"/>
              </a:rPr>
              <a:t> </a:t>
            </a: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settings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Think </a:t>
            </a:r>
            <a:r>
              <a:rPr lang="en-GB" sz="2000" dirty="0">
                <a:solidFill>
                  <a:srgbClr val="009DE0"/>
                </a:solidFill>
                <a:latin typeface="Arial"/>
                <a:cs typeface="Arial"/>
              </a:rPr>
              <a:t>about motive behind the </a:t>
            </a: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message – </a:t>
            </a:r>
            <a:r>
              <a:rPr lang="en-GB" sz="2000" dirty="0">
                <a:solidFill>
                  <a:srgbClr val="009DE0"/>
                </a:solidFill>
                <a:latin typeface="Arial"/>
                <a:cs typeface="Arial"/>
              </a:rPr>
              <a:t>is it always clear</a:t>
            </a: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Report </a:t>
            </a:r>
            <a:r>
              <a:rPr lang="en-GB" sz="2000" dirty="0">
                <a:solidFill>
                  <a:srgbClr val="009DE0"/>
                </a:solidFill>
                <a:latin typeface="Arial"/>
                <a:cs typeface="Arial"/>
              </a:rPr>
              <a:t>and block offensive images, messages or </a:t>
            </a: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users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Report </a:t>
            </a:r>
            <a:r>
              <a:rPr lang="en-GB" sz="2000" dirty="0">
                <a:solidFill>
                  <a:srgbClr val="009DE0"/>
                </a:solidFill>
                <a:latin typeface="Arial"/>
                <a:cs typeface="Arial"/>
              </a:rPr>
              <a:t>contact any unwanted contact from adults online to CEOP </a:t>
            </a: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/>
            </a:r>
            <a:b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</a:br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via </a:t>
            </a:r>
            <a:r>
              <a:rPr lang="en-GB" sz="2000" b="1" dirty="0" err="1">
                <a:solidFill>
                  <a:srgbClr val="009DE0"/>
                </a:solidFill>
                <a:latin typeface="Arial"/>
                <a:cs typeface="Arial"/>
              </a:rPr>
              <a:t>thinkuknow.co.uk</a:t>
            </a:r>
            <a:endParaRPr lang="en-GB" sz="2000" b="1" dirty="0">
              <a:solidFill>
                <a:srgbClr val="009DE0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82885">
            <a:off x="4486486" y="497775"/>
            <a:ext cx="4521810" cy="342704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460236" y="1095170"/>
            <a:ext cx="27463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009DE0"/>
                </a:solidFill>
                <a:latin typeface="Arial"/>
                <a:cs typeface="Arial"/>
              </a:rPr>
              <a:t>Think about the messages and comments you receive online after sharing an image and remember…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817253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Online Contact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pic>
        <p:nvPicPr>
          <p:cNvPr id="7" name="Picture 2" descr="Image result for ceop report abuse button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6673" y="6039317"/>
            <a:ext cx="1395422" cy="4896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73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6220" y="701941"/>
            <a:ext cx="5542413" cy="5867133"/>
          </a:xfrm>
          <a:prstGeom prst="rect">
            <a:avLst/>
          </a:prstGeom>
        </p:spPr>
      </p:pic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3432175" y="1727679"/>
            <a:ext cx="2623191" cy="104254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009DE0"/>
                </a:solidFill>
              </a:rPr>
              <a:t>Next time you post an image online</a:t>
            </a:r>
          </a:p>
        </p:txBody>
      </p:sp>
    </p:spTree>
    <p:extLst>
      <p:ext uri="{BB962C8B-B14F-4D97-AF65-F5344CB8AC3E}">
        <p14:creationId xmlns:p14="http://schemas.microsoft.com/office/powerpoint/2010/main" val="286732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1800" y="432783"/>
            <a:ext cx="6622968" cy="1213568"/>
          </a:xfrm>
        </p:spPr>
        <p:txBody>
          <a:bodyPr>
            <a:normAutofit/>
          </a:bodyPr>
          <a:lstStyle/>
          <a:p>
            <a:r>
              <a:rPr lang="en-US" dirty="0" smtClean="0"/>
              <a:t>Ask yourself 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2" name="Parallelogram 1"/>
          <p:cNvSpPr/>
          <p:nvPr/>
        </p:nvSpPr>
        <p:spPr>
          <a:xfrm flipH="1">
            <a:off x="514349" y="1892300"/>
            <a:ext cx="7419975" cy="4965700"/>
          </a:xfrm>
          <a:prstGeom prst="parallelogram">
            <a:avLst/>
          </a:prstGeom>
          <a:solidFill>
            <a:srgbClr val="009DE0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47725" y="2051050"/>
            <a:ext cx="5911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1. Who saw this post at the time and who could see it now?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7600" y="2986774"/>
            <a:ext cx="5911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2. Would everyone understand the image or could it be misleading?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911" y="3995169"/>
            <a:ext cx="5911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3. If it was about someone, would you have said it to their face?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52575" y="5033923"/>
            <a:ext cx="5911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4. If your post went viral would you be happy?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8800" y="5786715"/>
            <a:ext cx="5911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5. Are you happy for this to be part of your digital footprint?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63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Remember images are powerful. They can 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7181"/>
            <a:ext cx="8229600" cy="2805674"/>
          </a:xfrm>
        </p:spPr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dirty="0"/>
              <a:t>Tell a story 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Send </a:t>
            </a:r>
            <a:r>
              <a:rPr lang="en-US" dirty="0"/>
              <a:t>a message 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Provoke </a:t>
            </a:r>
            <a:r>
              <a:rPr lang="en-US" dirty="0"/>
              <a:t>emotion</a:t>
            </a:r>
          </a:p>
          <a:p>
            <a:pPr marL="457200" indent="-457200">
              <a:buFont typeface="Arial"/>
              <a:buChar char="•"/>
            </a:pPr>
            <a:r>
              <a:rPr lang="en-US" dirty="0" smtClean="0"/>
              <a:t>Create </a:t>
            </a:r>
            <a:r>
              <a:rPr lang="en-US" dirty="0"/>
              <a:t>a memory</a:t>
            </a:r>
          </a:p>
        </p:txBody>
      </p:sp>
      <p:sp>
        <p:nvSpPr>
          <p:cNvPr id="18" name="Content Placeholder 3"/>
          <p:cNvSpPr txBox="1">
            <a:spLocks/>
          </p:cNvSpPr>
          <p:nvPr/>
        </p:nvSpPr>
        <p:spPr>
          <a:xfrm>
            <a:off x="457199" y="5627720"/>
            <a:ext cx="4863875" cy="628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 smtClean="0">
                <a:solidFill>
                  <a:srgbClr val="FFFFFF"/>
                </a:solidFill>
              </a:rPr>
              <a:t>Use them wisely!</a:t>
            </a:r>
            <a:endParaRPr lang="en-US" sz="4400" b="1" dirty="0">
              <a:solidFill>
                <a:srgbClr val="FFFFFF"/>
              </a:solidFill>
            </a:endParaRPr>
          </a:p>
        </p:txBody>
      </p:sp>
      <p:pic>
        <p:nvPicPr>
          <p:cNvPr id="21" name="Picture 2" descr="http://i2.mirror.co.uk/incoming/article3513490.ece/ALTERNATES/s615b/Cara-Delevingne-support-the-bring-back-our-girls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7451" y="2525818"/>
            <a:ext cx="2057827" cy="20845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://conservativepapers.com/wp-content/uploads/2014/12/Islamic-deception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1768" y="2525818"/>
            <a:ext cx="2793019" cy="20947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14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312" y="1196691"/>
            <a:ext cx="3767654" cy="1930760"/>
          </a:xfrm>
          <a:prstGeom prst="rect">
            <a:avLst/>
          </a:prstGeom>
        </p:spPr>
      </p:pic>
      <p:sp>
        <p:nvSpPr>
          <p:cNvPr id="10" name="Content Placeholder 3"/>
          <p:cNvSpPr txBox="1">
            <a:spLocks/>
          </p:cNvSpPr>
          <p:nvPr/>
        </p:nvSpPr>
        <p:spPr>
          <a:xfrm>
            <a:off x="913948" y="1325998"/>
            <a:ext cx="3142292" cy="1199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FFFFFF"/>
                </a:solidFill>
              </a:rPr>
              <a:t>Can we do this on our own?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6968" y="2877955"/>
            <a:ext cx="5415804" cy="3850104"/>
          </a:xfrm>
          <a:prstGeom prst="rect">
            <a:avLst/>
          </a:prstGeom>
        </p:spPr>
      </p:pic>
      <p:sp>
        <p:nvSpPr>
          <p:cNvPr id="12" name="Content Placeholder 3"/>
          <p:cNvSpPr txBox="1">
            <a:spLocks/>
          </p:cNvSpPr>
          <p:nvPr/>
        </p:nvSpPr>
        <p:spPr>
          <a:xfrm>
            <a:off x="3378467" y="3127451"/>
            <a:ext cx="4683265" cy="22241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mtClean="0">
                <a:solidFill>
                  <a:srgbClr val="FFFFFF"/>
                </a:solidFill>
              </a:rPr>
              <a:t>No, today </a:t>
            </a:r>
            <a:r>
              <a:rPr lang="en-US" dirty="0">
                <a:solidFill>
                  <a:srgbClr val="FFFFFF"/>
                </a:solidFill>
              </a:rPr>
              <a:t>is all about working together to make a </a:t>
            </a:r>
            <a:r>
              <a:rPr lang="en-US" dirty="0" smtClean="0">
                <a:solidFill>
                  <a:srgbClr val="FFFFFF"/>
                </a:solidFill>
              </a:rPr>
              <a:t>change</a:t>
            </a:r>
          </a:p>
          <a:p>
            <a:pPr algn="ctr"/>
            <a:r>
              <a:rPr lang="en-US" dirty="0" smtClean="0">
                <a:solidFill>
                  <a:srgbClr val="FFFFFF"/>
                </a:solidFill>
              </a:rPr>
              <a:t> So</a:t>
            </a:r>
            <a:r>
              <a:rPr lang="en-US" dirty="0">
                <a:solidFill>
                  <a:srgbClr val="FFFFFF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7095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206479" y="1463842"/>
            <a:ext cx="4632935" cy="3348472"/>
            <a:chOff x="2403508" y="1358328"/>
            <a:chExt cx="4632935" cy="3348472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6430" y="1768143"/>
              <a:ext cx="1112580" cy="78906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8091" y="3289106"/>
              <a:ext cx="1026218" cy="1026218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39709" y="2921749"/>
              <a:ext cx="1008921" cy="751646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4951" y="3759943"/>
              <a:ext cx="913704" cy="895430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3469" y="3332709"/>
              <a:ext cx="993470" cy="990597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89361" y="2027329"/>
              <a:ext cx="1347082" cy="134708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03508" y="2149226"/>
              <a:ext cx="2084422" cy="869188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6806" y="2890965"/>
              <a:ext cx="1017064" cy="1017064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1294" y="2458172"/>
              <a:ext cx="1170047" cy="585024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7836" y="1717276"/>
              <a:ext cx="740896" cy="74089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3464" y="3957995"/>
              <a:ext cx="748805" cy="748805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6000" y="2895799"/>
              <a:ext cx="839054" cy="683829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27598" y="1358328"/>
              <a:ext cx="819630" cy="819630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31635" y="-1296077"/>
            <a:ext cx="7087614" cy="94501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9636" y="5371811"/>
            <a:ext cx="7473717" cy="79872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5981" y="5386409"/>
            <a:ext cx="7772400" cy="6653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 smtClean="0">
                <a:solidFill>
                  <a:schemeClr val="bg1"/>
                </a:solidFill>
                <a:latin typeface="Arial"/>
                <a:cs typeface="Arial"/>
              </a:rPr>
              <a:t>Be the change: Unite for a better internet</a:t>
            </a:r>
            <a:endParaRPr lang="en-US" sz="2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1921" y="6247738"/>
            <a:ext cx="1208503" cy="231478"/>
          </a:xfrm>
          <a:prstGeom prst="rect">
            <a:avLst/>
          </a:prstGeom>
          <a:effectLst>
            <a:outerShdw blurRad="111125" dist="38100" dir="20220000" algn="tl" rotWithShape="0">
              <a:schemeClr val="bg1">
                <a:alpha val="99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147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reative commons licence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6374" y="5914526"/>
            <a:ext cx="1200151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379387" y="5929745"/>
            <a:ext cx="343801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700" b="1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  <a:t>Safer Internet Day 2017 Education Packs</a:t>
            </a:r>
            <a:r>
              <a:rPr kumimoji="0" lang="en-GB" altLang="en-US" sz="700" b="0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  <a:t> </a:t>
            </a:r>
            <a:br>
              <a:rPr kumimoji="0" lang="en-GB" altLang="en-US" sz="700" b="0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</a:br>
            <a:r>
              <a:rPr kumimoji="0" lang="en-GB" altLang="en-US" sz="700" b="0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  <a:t>by </a:t>
            </a:r>
            <a:r>
              <a:rPr kumimoji="0" lang="en-GB" altLang="en-US" sz="700" b="1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  <a:t>UK Safer Internet Centre </a:t>
            </a:r>
            <a:r>
              <a:rPr kumimoji="0" lang="en-GB" altLang="en-US" sz="700" b="0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  <a:t>is licensed under a</a:t>
            </a:r>
            <a:br>
              <a:rPr kumimoji="0" lang="en-GB" altLang="en-US" sz="700" b="0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</a:br>
            <a:r>
              <a:rPr kumimoji="0" lang="en-GB" altLang="en-US" sz="700" b="0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  <a:t>Creative Commons Attribution-</a:t>
            </a:r>
            <a:r>
              <a:rPr kumimoji="0" lang="en-GB" altLang="en-US" sz="700" b="0" i="0" strike="noStrike" cap="none" normalizeH="0" baseline="0" dirty="0" err="1" smtClean="0">
                <a:ln>
                  <a:noFill/>
                </a:ln>
                <a:effectLst/>
                <a:latin typeface="Arial"/>
                <a:cs typeface="Arial"/>
              </a:rPr>
              <a:t>NonCommercial</a:t>
            </a:r>
            <a:r>
              <a:rPr kumimoji="0" lang="en-GB" altLang="en-US" sz="700" b="0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  <a:t>-</a:t>
            </a:r>
            <a:r>
              <a:rPr kumimoji="0" lang="en-GB" altLang="en-US" sz="700" b="0" i="0" strike="noStrike" cap="none" normalizeH="0" baseline="0" dirty="0" err="1" smtClean="0">
                <a:ln>
                  <a:noFill/>
                </a:ln>
                <a:effectLst/>
                <a:latin typeface="Arial"/>
                <a:cs typeface="Arial"/>
              </a:rPr>
              <a:t>ShareAlike</a:t>
            </a:r>
            <a:r>
              <a:rPr kumimoji="0" lang="en-GB" altLang="en-US" sz="700" b="0" i="0" strike="noStrike" cap="none" normalizeH="0" baseline="0" dirty="0" smtClean="0">
                <a:ln>
                  <a:noFill/>
                </a:ln>
                <a:effectLst/>
                <a:latin typeface="Arial"/>
                <a:cs typeface="Arial"/>
              </a:rPr>
              <a:t> 4.0 International License.</a:t>
            </a:r>
            <a:endParaRPr kumimoji="0" lang="en-US" altLang="en-US" sz="1800" b="0" i="0" strike="noStrike" cap="none" normalizeH="0" baseline="0" dirty="0" smtClean="0">
              <a:ln>
                <a:noFill/>
              </a:ln>
              <a:effectLst/>
              <a:latin typeface="Arial"/>
              <a:cs typeface="Arial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9237" y="4861514"/>
            <a:ext cx="3925957" cy="54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4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05253" y="642629"/>
            <a:ext cx="7733494" cy="162459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There are now more ways than ever before to create, edit and share images and videos online.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6895" y="2426478"/>
            <a:ext cx="1152655" cy="11296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686" y="4004635"/>
            <a:ext cx="1096864" cy="10936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608" y="2479360"/>
            <a:ext cx="1100983" cy="1100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7083" y="2426478"/>
            <a:ext cx="1171656" cy="11538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7706" y="2348342"/>
            <a:ext cx="1232001" cy="12320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0882" y="5397184"/>
            <a:ext cx="1097650" cy="8945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956" y="3958106"/>
            <a:ext cx="1164483" cy="11644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3256" y="4108329"/>
            <a:ext cx="1158119" cy="9385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739" y="5404349"/>
            <a:ext cx="937541" cy="93754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734" y="4195035"/>
            <a:ext cx="1557424" cy="7530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1" y="5325316"/>
            <a:ext cx="1099928" cy="109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3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970" y="2196829"/>
            <a:ext cx="2664867" cy="246173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9101" y="575591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Did you know…</a:t>
            </a:r>
            <a:endParaRPr lang="en-US" sz="6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8639" y="2255980"/>
            <a:ext cx="1971716" cy="2062546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Images and videos get 8,500 likes and 1,000 comments per second on </a:t>
            </a:r>
            <a:r>
              <a:rPr lang="en-US" sz="1800" dirty="0" err="1" smtClean="0">
                <a:solidFill>
                  <a:srgbClr val="FFFFFF"/>
                </a:solidFill>
              </a:rPr>
              <a:t>Instagram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3921" y="2454026"/>
            <a:ext cx="2727324" cy="1699495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7" name="Content Placeholder 3"/>
          <p:cNvSpPr txBox="1">
            <a:spLocks/>
          </p:cNvSpPr>
          <p:nvPr/>
        </p:nvSpPr>
        <p:spPr>
          <a:xfrm>
            <a:off x="3434357" y="2591213"/>
            <a:ext cx="2159089" cy="1084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400 million snaps are sent on </a:t>
            </a:r>
            <a:r>
              <a:rPr lang="en-US" sz="1800" dirty="0" err="1" smtClean="0">
                <a:solidFill>
                  <a:srgbClr val="FFFFFF"/>
                </a:solidFill>
              </a:rPr>
              <a:t>Snapchat</a:t>
            </a:r>
            <a:r>
              <a:rPr lang="en-US" sz="1800" dirty="0" smtClean="0">
                <a:solidFill>
                  <a:srgbClr val="FFFFFF"/>
                </a:solidFill>
              </a:rPr>
              <a:t> each day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4144" y="1925712"/>
            <a:ext cx="2727324" cy="2488769"/>
          </a:xfrm>
          <a:prstGeom prst="rect">
            <a:avLst/>
          </a:prstGeom>
        </p:spPr>
      </p:pic>
      <p:sp>
        <p:nvSpPr>
          <p:cNvPr id="9" name="Content Placeholder 3"/>
          <p:cNvSpPr txBox="1">
            <a:spLocks/>
          </p:cNvSpPr>
          <p:nvPr/>
        </p:nvSpPr>
        <p:spPr>
          <a:xfrm>
            <a:off x="6376812" y="2083663"/>
            <a:ext cx="2159089" cy="168780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On </a:t>
            </a:r>
            <a:r>
              <a:rPr lang="en-US" sz="1800" dirty="0" err="1" smtClean="0">
                <a:solidFill>
                  <a:srgbClr val="FFFFFF"/>
                </a:solidFill>
              </a:rPr>
              <a:t>Instagram</a:t>
            </a:r>
            <a:r>
              <a:rPr lang="en-US" sz="1800" dirty="0" smtClean="0">
                <a:solidFill>
                  <a:srgbClr val="FFFFFF"/>
                </a:solidFill>
              </a:rPr>
              <a:t>, photos showing faces are 38% more likely to get ‘likes’ than photos without faces</a:t>
            </a: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1" name="Content Placeholder 3"/>
          <p:cNvSpPr txBox="1">
            <a:spLocks/>
          </p:cNvSpPr>
          <p:nvPr/>
        </p:nvSpPr>
        <p:spPr>
          <a:xfrm>
            <a:off x="1758404" y="4658568"/>
            <a:ext cx="2159089" cy="1084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1.8 million images are uploaded to the internet </a:t>
            </a:r>
            <a:r>
              <a:rPr lang="en-US" sz="1800" dirty="0" smtClean="0">
                <a:solidFill>
                  <a:srgbClr val="FFFFFF"/>
                </a:solidFill>
              </a:rPr>
              <a:t>very </a:t>
            </a:r>
            <a:r>
              <a:rPr lang="en-US" sz="1800" dirty="0" smtClean="0">
                <a:solidFill>
                  <a:srgbClr val="FFFFFF"/>
                </a:solidFill>
              </a:rPr>
              <a:t>day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829" y="4813834"/>
            <a:ext cx="2727324" cy="1632679"/>
          </a:xfrm>
          <a:prstGeom prst="rect">
            <a:avLst/>
          </a:prstGeom>
        </p:spPr>
      </p:pic>
      <p:sp>
        <p:nvSpPr>
          <p:cNvPr id="13" name="Content Placeholder 3"/>
          <p:cNvSpPr txBox="1">
            <a:spLocks/>
          </p:cNvSpPr>
          <p:nvPr/>
        </p:nvSpPr>
        <p:spPr>
          <a:xfrm>
            <a:off x="5177217" y="4961250"/>
            <a:ext cx="2318704" cy="1084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300 million photos are uploaded to Facebook every day</a:t>
            </a: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2252" y="4455713"/>
            <a:ext cx="2727324" cy="2290817"/>
          </a:xfrm>
          <a:prstGeom prst="rect">
            <a:avLst/>
          </a:prstGeom>
        </p:spPr>
      </p:pic>
      <p:sp>
        <p:nvSpPr>
          <p:cNvPr id="15" name="Content Placeholder 3"/>
          <p:cNvSpPr txBox="1">
            <a:spLocks/>
          </p:cNvSpPr>
          <p:nvPr/>
        </p:nvSpPr>
        <p:spPr>
          <a:xfrm>
            <a:off x="1758404" y="4658568"/>
            <a:ext cx="2644044" cy="1084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>
                <a:solidFill>
                  <a:srgbClr val="FFFFFF"/>
                </a:solidFill>
              </a:rPr>
              <a:t>The equivalent of 110 years of live video is watched on Periscope every day. </a:t>
            </a:r>
          </a:p>
        </p:txBody>
      </p:sp>
    </p:spTree>
    <p:extLst>
      <p:ext uri="{BB962C8B-B14F-4D97-AF65-F5344CB8AC3E}">
        <p14:creationId xmlns:p14="http://schemas.microsoft.com/office/powerpoint/2010/main" val="1282855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7238" y="424910"/>
            <a:ext cx="4678222" cy="1729559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Why do people share images?</a:t>
            </a:r>
            <a:endParaRPr lang="en-US" sz="48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438619" y="808044"/>
            <a:ext cx="8705381" cy="2730482"/>
            <a:chOff x="438619" y="808044"/>
            <a:chExt cx="8705381" cy="273048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38440" y="808044"/>
              <a:ext cx="2505560" cy="240638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38619" y="3015306"/>
              <a:ext cx="5661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get noticed? (likes and followers)</a:t>
              </a:r>
              <a:endParaRPr lang="en-US" sz="28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38619" y="1819195"/>
            <a:ext cx="7580867" cy="2634999"/>
            <a:chOff x="449722" y="1819195"/>
            <a:chExt cx="7580867" cy="263499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6205" y="1819195"/>
              <a:ext cx="2424384" cy="2634999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49722" y="3550976"/>
              <a:ext cx="54512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show people what you are up to</a:t>
              </a:r>
              <a:endParaRPr lang="en-US" sz="28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49722" y="771712"/>
            <a:ext cx="6881908" cy="2229692"/>
            <a:chOff x="438618" y="764923"/>
            <a:chExt cx="6881908" cy="222969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51692" y="764923"/>
              <a:ext cx="2268834" cy="10038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438618" y="2471395"/>
              <a:ext cx="31972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share memories </a:t>
              </a:r>
              <a:endParaRPr lang="en-US" sz="2800" dirty="0"/>
            </a:p>
          </p:txBody>
        </p:sp>
      </p:grpSp>
      <p:sp>
        <p:nvSpPr>
          <p:cNvPr id="20" name="AutoShape 8" descr="Image result for free the our girl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38619" y="4094887"/>
            <a:ext cx="8481410" cy="2194512"/>
            <a:chOff x="438619" y="4094887"/>
            <a:chExt cx="8481410" cy="2194512"/>
          </a:xfrm>
        </p:grpSpPr>
        <p:sp>
          <p:nvSpPr>
            <p:cNvPr id="2" name="TextBox 1"/>
            <p:cNvSpPr txBox="1"/>
            <p:nvPr/>
          </p:nvSpPr>
          <p:spPr>
            <a:xfrm>
              <a:off x="438619" y="4094887"/>
              <a:ext cx="31972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raise awareness</a:t>
              </a:r>
              <a:endParaRPr lang="en-US" sz="2800" dirty="0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1299" y="4497852"/>
              <a:ext cx="2388730" cy="1791547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438619" y="4618107"/>
            <a:ext cx="5758594" cy="1973340"/>
            <a:chOff x="438619" y="4618107"/>
            <a:chExt cx="5758594" cy="1973340"/>
          </a:xfrm>
        </p:grpSpPr>
        <p:sp>
          <p:nvSpPr>
            <p:cNvPr id="12" name="TextBox 11"/>
            <p:cNvSpPr txBox="1"/>
            <p:nvPr/>
          </p:nvSpPr>
          <p:spPr>
            <a:xfrm>
              <a:off x="438619" y="4651248"/>
              <a:ext cx="36380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To boost confidence?</a:t>
              </a:r>
              <a:endParaRPr lang="en-US" sz="2800" dirty="0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3873" y="4618107"/>
              <a:ext cx="1973340" cy="19733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079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91030" y="1962566"/>
            <a:ext cx="5113058" cy="4648794"/>
            <a:chOff x="2091030" y="2030606"/>
            <a:chExt cx="5113058" cy="464879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91030" y="2030606"/>
              <a:ext cx="5113058" cy="464879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12692">
              <a:off x="2623150" y="2611385"/>
              <a:ext cx="4242058" cy="288795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572" y="318300"/>
            <a:ext cx="8229600" cy="1143000"/>
          </a:xfrm>
        </p:spPr>
        <p:txBody>
          <a:bodyPr/>
          <a:lstStyle/>
          <a:p>
            <a:r>
              <a:rPr lang="en-US" dirty="0" smtClean="0"/>
              <a:t>What’s in a </a:t>
            </a:r>
            <a:r>
              <a:rPr lang="en-US" dirty="0" err="1" smtClean="0"/>
              <a:t>selfie</a:t>
            </a:r>
            <a:r>
              <a:rPr lang="en-US" dirty="0" smtClean="0"/>
              <a:t>?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-24032" y="1773991"/>
            <a:ext cx="9220932" cy="5028520"/>
            <a:chOff x="-24032" y="1773991"/>
            <a:chExt cx="9220932" cy="5028520"/>
          </a:xfrm>
        </p:grpSpPr>
        <p:sp>
          <p:nvSpPr>
            <p:cNvPr id="5" name="TextBox 4"/>
            <p:cNvSpPr txBox="1"/>
            <p:nvPr/>
          </p:nvSpPr>
          <p:spPr>
            <a:xfrm>
              <a:off x="6829217" y="1773991"/>
              <a:ext cx="19281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rgbClr val="FFFFFF"/>
                  </a:solidFill>
                  <a:latin typeface="Arial"/>
                  <a:cs typeface="Arial"/>
                </a:rPr>
                <a:t>Personal information</a:t>
              </a:r>
              <a:endParaRPr lang="en-GB" sz="24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65056" y="1883599"/>
              <a:ext cx="19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rgbClr val="FFFFFF"/>
                  </a:solidFill>
                  <a:latin typeface="Arial"/>
                  <a:cs typeface="Arial"/>
                </a:rPr>
                <a:t>A story?</a:t>
              </a:r>
              <a:endParaRPr lang="en-GB" sz="24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25292" y="2941790"/>
              <a:ext cx="1928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rgbClr val="FFFFFF"/>
                  </a:solidFill>
                  <a:latin typeface="Arial"/>
                  <a:cs typeface="Arial"/>
                </a:rPr>
                <a:t>A message?</a:t>
              </a:r>
              <a:endParaRPr lang="en-GB" sz="24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4203" y="4373228"/>
              <a:ext cx="20549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rgbClr val="FFFFFF"/>
                  </a:solidFill>
                  <a:latin typeface="Arial"/>
                  <a:cs typeface="Arial"/>
                </a:rPr>
                <a:t>A challenge?</a:t>
              </a:r>
              <a:endParaRPr lang="en-GB" sz="24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72976" y="4751335"/>
              <a:ext cx="197102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rgbClr val="FFFFFF"/>
                  </a:solidFill>
                  <a:latin typeface="Arial"/>
                  <a:cs typeface="Arial"/>
                </a:rPr>
                <a:t>Creates an impression/affects online reputation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268708" y="3306106"/>
              <a:ext cx="192819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rgbClr val="FFFFFF"/>
                  </a:solidFill>
                  <a:latin typeface="Arial"/>
                  <a:cs typeface="Arial"/>
                </a:rPr>
                <a:t>An invitation to contact or comment?</a:t>
              </a:r>
              <a:endParaRPr lang="en-GB" sz="24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-24032" y="5764864"/>
              <a:ext cx="25512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rgbClr val="FFFFFF"/>
                  </a:solidFill>
                  <a:latin typeface="Arial"/>
                  <a:cs typeface="Arial"/>
                </a:rPr>
                <a:t>Geotagging data</a:t>
              </a:r>
              <a:endParaRPr lang="en-GB" sz="24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64167" y="6340846"/>
              <a:ext cx="2804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rgbClr val="FFFFFF"/>
                  </a:solidFill>
                  <a:latin typeface="Arial"/>
                  <a:cs typeface="Arial"/>
                </a:rPr>
                <a:t>Reality or fantasy?</a:t>
              </a:r>
              <a:endParaRPr lang="en-GB" sz="24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129152" y="2352331"/>
              <a:ext cx="1854270" cy="659557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026410" y="3282402"/>
              <a:ext cx="1866795" cy="183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1949450" y="4142411"/>
              <a:ext cx="1260655" cy="434672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1" idx="0"/>
            </p:cNvCxnSpPr>
            <p:nvPr/>
          </p:nvCxnSpPr>
          <p:spPr>
            <a:xfrm flipV="1">
              <a:off x="1251595" y="4645123"/>
              <a:ext cx="1696711" cy="1119741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2" idx="0"/>
            </p:cNvCxnSpPr>
            <p:nvPr/>
          </p:nvCxnSpPr>
          <p:spPr>
            <a:xfrm flipV="1">
              <a:off x="3166496" y="4645124"/>
              <a:ext cx="915773" cy="1695722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H="1" flipV="1">
              <a:off x="6164972" y="4645124"/>
              <a:ext cx="1039116" cy="7074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6520292" y="3760932"/>
              <a:ext cx="709183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5614266" y="2222154"/>
              <a:ext cx="1151999" cy="7826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6249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Data 4"/>
          <p:cNvSpPr/>
          <p:nvPr/>
        </p:nvSpPr>
        <p:spPr>
          <a:xfrm flipH="1">
            <a:off x="484534" y="1743074"/>
            <a:ext cx="4086225" cy="5114925"/>
          </a:xfrm>
          <a:prstGeom prst="flowChartInputOutput">
            <a:avLst/>
          </a:prstGeom>
          <a:solidFill>
            <a:srgbClr val="009D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319" y="423226"/>
            <a:ext cx="8229600" cy="1143000"/>
          </a:xfrm>
        </p:spPr>
        <p:txBody>
          <a:bodyPr/>
          <a:lstStyle/>
          <a:p>
            <a:r>
              <a:rPr lang="en-US" dirty="0" smtClean="0"/>
              <a:t>Online Conduct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47792" y="1795136"/>
            <a:ext cx="18036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bg1"/>
                </a:solidFill>
                <a:latin typeface="Arial"/>
                <a:cs typeface="Arial"/>
              </a:rPr>
              <a:t>Advice</a:t>
            </a:r>
            <a:endParaRPr lang="en-GB" sz="3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90651" y="492856"/>
            <a:ext cx="4491927" cy="3404398"/>
            <a:chOff x="3927126" y="492856"/>
            <a:chExt cx="4491927" cy="340439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27126" y="492856"/>
              <a:ext cx="4491927" cy="340439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687344" y="1537562"/>
              <a:ext cx="3390551" cy="1200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solidFill>
                    <a:srgbClr val="FFFFFF"/>
                  </a:solidFill>
                  <a:latin typeface="Arial"/>
                  <a:cs typeface="Arial"/>
                </a:rPr>
                <a:t>Think about the images you share online and remember …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81050" y="2556759"/>
            <a:ext cx="27934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Think before you post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9950" y="3036184"/>
            <a:ext cx="3057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Think about how your photos affect others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7084" y="3874384"/>
            <a:ext cx="2996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Build a positive online reputation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34018" y="4685938"/>
            <a:ext cx="2996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Use privacy settings on social media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66826" y="5497492"/>
            <a:ext cx="2984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</a:rPr>
              <a:t>Remember you are only as private as your most public friend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76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7253"/>
            <a:ext cx="8229600" cy="649777"/>
          </a:xfrm>
        </p:spPr>
        <p:txBody>
          <a:bodyPr>
            <a:noAutofit/>
          </a:bodyPr>
          <a:lstStyle/>
          <a:p>
            <a:r>
              <a:rPr lang="en-US" sz="4400" dirty="0" smtClean="0"/>
              <a:t>Is seeing always believing?</a:t>
            </a:r>
            <a:endParaRPr lang="en-US" sz="4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678" y="1659834"/>
            <a:ext cx="7225748" cy="4817165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579989" y="1631950"/>
            <a:ext cx="7477125" cy="5057774"/>
            <a:chOff x="579989" y="1631950"/>
            <a:chExt cx="7477125" cy="5057774"/>
          </a:xfrm>
        </p:grpSpPr>
        <p:sp>
          <p:nvSpPr>
            <p:cNvPr id="4" name="Rectangle 3"/>
            <p:cNvSpPr/>
            <p:nvPr/>
          </p:nvSpPr>
          <p:spPr>
            <a:xfrm>
              <a:off x="579989" y="1631950"/>
              <a:ext cx="7477125" cy="2482850"/>
            </a:xfrm>
            <a:prstGeom prst="rect">
              <a:avLst/>
            </a:prstGeom>
            <a:solidFill>
              <a:srgbClr val="009DE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579989" y="4054475"/>
              <a:ext cx="2941086" cy="2482850"/>
            </a:xfrm>
            <a:prstGeom prst="rect">
              <a:avLst/>
            </a:prstGeom>
            <a:solidFill>
              <a:srgbClr val="009DE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5238750" y="4042670"/>
              <a:ext cx="2742820" cy="2482850"/>
            </a:xfrm>
            <a:prstGeom prst="rect">
              <a:avLst/>
            </a:prstGeom>
            <a:solidFill>
              <a:srgbClr val="009DE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885039" y="6045199"/>
              <a:ext cx="2941086" cy="644525"/>
            </a:xfrm>
            <a:prstGeom prst="rect">
              <a:avLst/>
            </a:prstGeom>
            <a:solidFill>
              <a:srgbClr val="009DE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844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7853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Is seeing always believing?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5271" y="1783926"/>
            <a:ext cx="1803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Real </a:t>
            </a:r>
            <a:r>
              <a:rPr lang="en-GB" sz="2000" dirty="0" err="1" smtClean="0">
                <a:solidFill>
                  <a:srgbClr val="009DE0"/>
                </a:solidFill>
                <a:latin typeface="Arial"/>
                <a:cs typeface="Arial"/>
              </a:rPr>
              <a:t>selfie</a:t>
            </a:r>
            <a:endParaRPr lang="en-GB" sz="2000" dirty="0">
              <a:solidFill>
                <a:srgbClr val="009DE0"/>
              </a:solidFill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1574" y="1793532"/>
            <a:ext cx="1827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>
                <a:solidFill>
                  <a:srgbClr val="009DE0"/>
                </a:solidFill>
                <a:latin typeface="Arial"/>
                <a:cs typeface="Arial"/>
              </a:rPr>
              <a:t>Edited </a:t>
            </a:r>
            <a:r>
              <a:rPr lang="en-GB" sz="2000" dirty="0" err="1" smtClean="0">
                <a:solidFill>
                  <a:srgbClr val="009DE0"/>
                </a:solidFill>
                <a:latin typeface="Arial"/>
                <a:cs typeface="Arial"/>
              </a:rPr>
              <a:t>selfie</a:t>
            </a:r>
            <a:endParaRPr lang="en-GB" sz="2000" dirty="0">
              <a:solidFill>
                <a:srgbClr val="009DE0"/>
              </a:solidFill>
              <a:latin typeface="Arial"/>
              <a:cs typeface="Arial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7538" y="2397331"/>
            <a:ext cx="2714246" cy="3518906"/>
          </a:xfrm>
          <a:prstGeom prst="rect">
            <a:avLst/>
          </a:prstGeom>
          <a:ln>
            <a:noFill/>
          </a:ln>
        </p:spPr>
      </p:pic>
      <p:grpSp>
        <p:nvGrpSpPr>
          <p:cNvPr id="3" name="Group 2"/>
          <p:cNvGrpSpPr/>
          <p:nvPr/>
        </p:nvGrpSpPr>
        <p:grpSpPr>
          <a:xfrm>
            <a:off x="3875231" y="2565323"/>
            <a:ext cx="5086700" cy="2904879"/>
            <a:chOff x="3875231" y="2565323"/>
            <a:chExt cx="5086700" cy="2904879"/>
          </a:xfrm>
        </p:grpSpPr>
        <p:sp>
          <p:nvSpPr>
            <p:cNvPr id="8" name="TextBox 7"/>
            <p:cNvSpPr txBox="1"/>
            <p:nvPr/>
          </p:nvSpPr>
          <p:spPr>
            <a:xfrm>
              <a:off x="3875231" y="2565323"/>
              <a:ext cx="1392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rgbClr val="009DE0"/>
                  </a:solidFill>
                  <a:latin typeface="Arial"/>
                  <a:cs typeface="Arial"/>
                </a:rPr>
                <a:t>Hair colour changed</a:t>
              </a:r>
              <a:endParaRPr lang="en-GB" sz="1400" dirty="0">
                <a:solidFill>
                  <a:srgbClr val="009DE0"/>
                </a:solidFill>
                <a:latin typeface="Arial"/>
                <a:cs typeface="Arial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03982" y="3508951"/>
              <a:ext cx="1392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rgbClr val="009DE0"/>
                  </a:solidFill>
                  <a:latin typeface="Arial"/>
                  <a:cs typeface="Arial"/>
                </a:rPr>
                <a:t>Face shape made slimmer</a:t>
              </a:r>
              <a:endParaRPr lang="en-GB" sz="1400" dirty="0">
                <a:solidFill>
                  <a:srgbClr val="009DE0"/>
                </a:solidFill>
                <a:latin typeface="Arial"/>
                <a:cs typeface="Arial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5162" y="4731538"/>
              <a:ext cx="119105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rgbClr val="009DE0"/>
                  </a:solidFill>
                  <a:latin typeface="Arial"/>
                  <a:cs typeface="Arial"/>
                </a:rPr>
                <a:t>Skin smoothed out</a:t>
              </a:r>
              <a:endParaRPr lang="en-GB" sz="1400" dirty="0">
                <a:solidFill>
                  <a:srgbClr val="009DE0"/>
                </a:solidFill>
                <a:latin typeface="Arial"/>
                <a:cs typeface="Arial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569624" y="3095333"/>
              <a:ext cx="13923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rgbClr val="009DE0"/>
                  </a:solidFill>
                  <a:latin typeface="Arial"/>
                  <a:cs typeface="Arial"/>
                </a:rPr>
                <a:t>Eyes are whiter</a:t>
              </a:r>
              <a:endParaRPr lang="en-GB" sz="1400" dirty="0">
                <a:solidFill>
                  <a:srgbClr val="009DE0"/>
                </a:solidFill>
                <a:latin typeface="Arial"/>
                <a:cs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34987" y="4207090"/>
              <a:ext cx="101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solidFill>
                    <a:srgbClr val="009DE0"/>
                  </a:solidFill>
                  <a:latin typeface="Arial"/>
                  <a:cs typeface="Arial"/>
                </a:rPr>
                <a:t>Makeup added</a:t>
              </a:r>
              <a:endParaRPr lang="en-GB" sz="1400" dirty="0">
                <a:solidFill>
                  <a:srgbClr val="009DE0"/>
                </a:solidFill>
                <a:latin typeface="Arial"/>
                <a:cs typeface="Arial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>
              <a:off x="6953639" y="3435072"/>
              <a:ext cx="895229" cy="183481"/>
            </a:xfrm>
            <a:prstGeom prst="line">
              <a:avLst/>
            </a:prstGeom>
            <a:ln>
              <a:solidFill>
                <a:srgbClr val="009DE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 flipV="1">
              <a:off x="6624661" y="4316555"/>
              <a:ext cx="1224206" cy="65913"/>
            </a:xfrm>
            <a:prstGeom prst="line">
              <a:avLst/>
            </a:prstGeom>
            <a:ln>
              <a:solidFill>
                <a:srgbClr val="009DE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5024387" y="3836637"/>
              <a:ext cx="1559136" cy="1069617"/>
            </a:xfrm>
            <a:prstGeom prst="line">
              <a:avLst/>
            </a:prstGeom>
            <a:ln>
              <a:solidFill>
                <a:srgbClr val="009DE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 flipV="1">
              <a:off x="5399133" y="3858384"/>
              <a:ext cx="691438" cy="119828"/>
            </a:xfrm>
            <a:prstGeom prst="line">
              <a:avLst/>
            </a:prstGeom>
            <a:ln>
              <a:solidFill>
                <a:srgbClr val="009DE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 flipV="1">
              <a:off x="5024387" y="2848401"/>
              <a:ext cx="1066184" cy="96603"/>
            </a:xfrm>
            <a:prstGeom prst="line">
              <a:avLst/>
            </a:prstGeom>
            <a:ln>
              <a:solidFill>
                <a:srgbClr val="009DE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7" name="Picture 26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05" y="2397331"/>
            <a:ext cx="2678304" cy="351890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568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848" y="318926"/>
            <a:ext cx="4612577" cy="349583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087394" y="1353223"/>
            <a:ext cx="3390551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9DE0"/>
                </a:solidFill>
                <a:latin typeface="Arial"/>
                <a:cs typeface="Arial"/>
              </a:rPr>
              <a:t>Think about the images you are seeing online and remember …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817253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Online Conduct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" name="Flowchart: Data 6"/>
          <p:cNvSpPr/>
          <p:nvPr/>
        </p:nvSpPr>
        <p:spPr>
          <a:xfrm flipH="1">
            <a:off x="484534" y="1743074"/>
            <a:ext cx="4086225" cy="5114925"/>
          </a:xfrm>
          <a:prstGeom prst="flowChartInputOutpu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52682" y="1810571"/>
            <a:ext cx="1803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009DE0"/>
                </a:solidFill>
                <a:latin typeface="Arial"/>
                <a:cs typeface="Arial"/>
              </a:rPr>
              <a:t>Advice</a:t>
            </a:r>
            <a:endParaRPr lang="en-GB" sz="2800" dirty="0">
              <a:solidFill>
                <a:srgbClr val="009DE0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1050" y="2556759"/>
            <a:ext cx="2782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9DE0"/>
                </a:solidFill>
              </a:rPr>
              <a:t>Critical thinking is key</a:t>
            </a:r>
            <a:endParaRPr lang="en-US" sz="2000" dirty="0">
              <a:solidFill>
                <a:srgbClr val="009DE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3450" y="3168021"/>
            <a:ext cx="29432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9DE0"/>
                </a:solidFill>
              </a:rPr>
              <a:t>Question what you are seeing online and why someone might have posted it</a:t>
            </a:r>
            <a:endParaRPr lang="en-US" sz="2000" dirty="0">
              <a:solidFill>
                <a:srgbClr val="009DE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25550" y="4674484"/>
            <a:ext cx="30232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9DE0"/>
                </a:solidFill>
              </a:rPr>
              <a:t>If what you are seeing online is affecting how you feel then it is important to talk to someone, like a parent or teacher</a:t>
            </a:r>
            <a:endParaRPr lang="en-US" sz="2000" dirty="0">
              <a:solidFill>
                <a:srgbClr val="009D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00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518</Words>
  <Application>Microsoft Office PowerPoint</Application>
  <PresentationFormat>On-screen Show (4:3)</PresentationFormat>
  <Paragraphs>74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The Power of Image</vt:lpstr>
      <vt:lpstr>PowerPoint Presentation</vt:lpstr>
      <vt:lpstr>Did you know…</vt:lpstr>
      <vt:lpstr>Why do people share images?</vt:lpstr>
      <vt:lpstr>What’s in a selfie?</vt:lpstr>
      <vt:lpstr>Online Conduct</vt:lpstr>
      <vt:lpstr>PowerPoint Presentation</vt:lpstr>
      <vt:lpstr>Is seeing always believing?</vt:lpstr>
      <vt:lpstr>PowerPoint Presentation</vt:lpstr>
      <vt:lpstr>Is all as it seems?</vt:lpstr>
      <vt:lpstr>PowerPoint Presentation</vt:lpstr>
      <vt:lpstr>PowerPoint Presentation</vt:lpstr>
      <vt:lpstr>Ask yourself …</vt:lpstr>
      <vt:lpstr>Remember images are powerful. They can …</vt:lpstr>
      <vt:lpstr>PowerPoint Presentation</vt:lpstr>
      <vt:lpstr>PowerPoint Presentation</vt:lpstr>
      <vt:lpstr>PowerPoint Presentation</vt:lpstr>
    </vt:vector>
  </TitlesOfParts>
  <Company>Contrapositive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Power of Image</dc:title>
  <dc:creator>Julian Thomas</dc:creator>
  <cp:lastModifiedBy>Hannah Broadbent</cp:lastModifiedBy>
  <cp:revision>46</cp:revision>
  <dcterms:created xsi:type="dcterms:W3CDTF">2016-12-02T13:04:14Z</dcterms:created>
  <dcterms:modified xsi:type="dcterms:W3CDTF">2017-01-11T16:10:35Z</dcterms:modified>
</cp:coreProperties>
</file>