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70" r:id="rId7"/>
    <p:sldId id="271" r:id="rId8"/>
    <p:sldId id="272" r:id="rId9"/>
    <p:sldId id="262" r:id="rId10"/>
    <p:sldId id="263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E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3355" y="2268965"/>
            <a:ext cx="7772400" cy="14700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1921" y="6247738"/>
            <a:ext cx="1208503" cy="2314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39140"/>
            <a:ext cx="4952999" cy="1518859"/>
          </a:xfrm>
          <a:prstGeom prst="rect">
            <a:avLst/>
          </a:prstGeom>
        </p:spPr>
      </p:pic>
      <p:pic>
        <p:nvPicPr>
          <p:cNvPr id="6" name="Picture 5" descr="logo-b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394" y="271314"/>
            <a:ext cx="1543061" cy="689597"/>
          </a:xfrm>
          <a:prstGeom prst="rect">
            <a:avLst/>
          </a:prstGeom>
        </p:spPr>
      </p:pic>
      <p:pic>
        <p:nvPicPr>
          <p:cNvPr id="5" name="Picture 4" descr="SID-logo.pn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180" y="172735"/>
            <a:ext cx="2901773" cy="173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67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689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66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87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68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585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7253"/>
            <a:ext cx="8229600" cy="1143000"/>
          </a:xfrm>
        </p:spPr>
        <p:txBody>
          <a:bodyPr/>
          <a:lstStyle>
            <a:lvl1pPr algn="l">
              <a:defRPr>
                <a:solidFill>
                  <a:srgbClr val="009DE0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815"/>
            <a:ext cx="8229600" cy="3583709"/>
          </a:xfr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  <a:lvl2pPr>
              <a:defRPr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  <a:lvl4pPr>
              <a:defRPr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4" name="Picture 3" descr="logo-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39" y="271315"/>
            <a:ext cx="902963" cy="403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98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817253"/>
            <a:ext cx="8229600" cy="3583709"/>
          </a:xfrm>
        </p:spPr>
        <p:txBody>
          <a:bodyPr/>
          <a:lstStyle>
            <a:lvl1pPr algn="ctr">
              <a:defRPr>
                <a:latin typeface="Arial"/>
                <a:cs typeface="Arial"/>
              </a:defRPr>
            </a:lvl1pPr>
            <a:lvl2pPr algn="ctr">
              <a:defRPr>
                <a:latin typeface="Arial"/>
                <a:cs typeface="Arial"/>
              </a:defRPr>
            </a:lvl2pPr>
            <a:lvl3pPr algn="ctr">
              <a:defRPr>
                <a:latin typeface="Arial"/>
                <a:cs typeface="Arial"/>
              </a:defRPr>
            </a:lvl3pPr>
            <a:lvl4pPr algn="ctr">
              <a:defRPr>
                <a:latin typeface="Arial"/>
                <a:cs typeface="Arial"/>
              </a:defRPr>
            </a:lvl4pPr>
            <a:lvl5pPr algn="ctr"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4" name="Picture 3" descr="logo-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39" y="271315"/>
            <a:ext cx="902963" cy="403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79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rgbClr val="009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7253"/>
            <a:ext cx="8229600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815"/>
            <a:ext cx="8229600" cy="3583709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bg1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bg1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bg1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40" y="271315"/>
            <a:ext cx="902961" cy="403536"/>
          </a:xfrm>
          <a:prstGeom prst="rect">
            <a:avLst/>
          </a:prstGeom>
        </p:spPr>
      </p:pic>
      <p:pic>
        <p:nvPicPr>
          <p:cNvPr id="4" name="Picture 3" descr="SID-w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70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009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817253"/>
            <a:ext cx="8229600" cy="3583709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  <a:latin typeface="Arial"/>
                <a:cs typeface="Arial"/>
              </a:defRPr>
            </a:lvl1pPr>
            <a:lvl2pPr algn="ctr">
              <a:defRPr>
                <a:solidFill>
                  <a:srgbClr val="FFFFFF"/>
                </a:solidFill>
                <a:latin typeface="Arial"/>
                <a:cs typeface="Arial"/>
              </a:defRPr>
            </a:lvl2pPr>
            <a:lvl3pPr algn="ctr">
              <a:defRPr>
                <a:solidFill>
                  <a:srgbClr val="FFFFFF"/>
                </a:solidFill>
                <a:latin typeface="Arial"/>
                <a:cs typeface="Arial"/>
              </a:defRPr>
            </a:lvl3pPr>
            <a:lvl4pPr algn="ctr">
              <a:defRPr>
                <a:solidFill>
                  <a:srgbClr val="FFFFFF"/>
                </a:solidFill>
                <a:latin typeface="Arial"/>
                <a:cs typeface="Arial"/>
              </a:defRPr>
            </a:lvl4pPr>
            <a:lvl5pPr algn="ctr">
              <a:defRPr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40" y="271315"/>
            <a:ext cx="902961" cy="403536"/>
          </a:xfrm>
          <a:prstGeom prst="rect">
            <a:avLst/>
          </a:prstGeom>
        </p:spPr>
      </p:pic>
      <p:pic>
        <p:nvPicPr>
          <p:cNvPr id="6" name="Picture 5" descr="SID-w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028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15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20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7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12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29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46.png"/><Relationship Id="rId12" Type="http://schemas.openxmlformats.org/officeDocument/2006/relationships/image" Target="../media/image17.png"/><Relationship Id="rId17" Type="http://schemas.openxmlformats.org/officeDocument/2006/relationships/image" Target="../media/image1.png"/><Relationship Id="rId2" Type="http://schemas.openxmlformats.org/officeDocument/2006/relationships/image" Target="../media/image43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gif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5" Type="http://schemas.openxmlformats.org/officeDocument/2006/relationships/image" Target="../media/image52.png"/><Relationship Id="rId10" Type="http://schemas.openxmlformats.org/officeDocument/2006/relationships/image" Target="../media/image49.png"/><Relationship Id="rId4" Type="http://schemas.openxmlformats.org/officeDocument/2006/relationships/image" Target="../media/image44.png"/><Relationship Id="rId9" Type="http://schemas.openxmlformats.org/officeDocument/2006/relationships/image" Target="../media/image48.png"/><Relationship Id="rId1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gif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2" y="2109821"/>
            <a:ext cx="6245697" cy="9762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500942" y="1789540"/>
            <a:ext cx="7772400" cy="1470025"/>
          </a:xfrm>
        </p:spPr>
        <p:txBody>
          <a:bodyPr/>
          <a:lstStyle/>
          <a:p>
            <a:r>
              <a:rPr lang="en-US" dirty="0" smtClean="0"/>
              <a:t>The Power of Image</a:t>
            </a:r>
            <a:endParaRPr lang="en-US" dirty="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00263" y="3349625"/>
            <a:ext cx="5189537" cy="2660033"/>
            <a:chOff x="107532714" y="107549043"/>
            <a:chExt cx="4702628" cy="243542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rot="-433198">
              <a:off x="107532714" y="107838047"/>
              <a:ext cx="1931068" cy="2058334"/>
              <a:chOff x="107532714" y="107838047"/>
              <a:chExt cx="1931068" cy="2058334"/>
            </a:xfrm>
          </p:grpSpPr>
          <p:sp>
            <p:nvSpPr>
              <p:cNvPr id="10" name="Rectangle 4"/>
              <p:cNvSpPr>
                <a:spLocks noChangeArrowheads="1"/>
              </p:cNvSpPr>
              <p:nvPr/>
            </p:nvSpPr>
            <p:spPr bwMode="auto">
              <a:xfrm>
                <a:off x="107532714" y="107838047"/>
                <a:ext cx="1931068" cy="2058334"/>
              </a:xfrm>
              <a:prstGeom prst="rect">
                <a:avLst/>
              </a:prstGeom>
              <a:solidFill>
                <a:srgbClr val="FFFFFF"/>
              </a:solidFill>
              <a:ln w="31750" algn="ctr">
                <a:solidFill>
                  <a:srgbClr val="ED7D3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029" name="Picture 5" descr="108_35671_1500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639708" y="107950722"/>
                <a:ext cx="1706766" cy="16032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09080920" y="107549043"/>
              <a:ext cx="1931068" cy="2058335"/>
              <a:chOff x="109080920" y="107549043"/>
              <a:chExt cx="1931068" cy="2058335"/>
            </a:xfrm>
          </p:grpSpPr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109080920" y="107549043"/>
                <a:ext cx="1931068" cy="2058335"/>
              </a:xfrm>
              <a:prstGeom prst="rect">
                <a:avLst/>
              </a:prstGeom>
              <a:solidFill>
                <a:srgbClr val="FFFFFF"/>
              </a:solidFill>
              <a:ln w="31750" algn="ctr">
                <a:solidFill>
                  <a:srgbClr val="5B9BD5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032" name="Picture 8" descr="135_35685_full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189532" y="107639531"/>
                <a:ext cx="1704065" cy="16171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 rot="267263">
              <a:off x="110304274" y="107926134"/>
              <a:ext cx="1931068" cy="2058335"/>
            </a:xfrm>
            <a:prstGeom prst="rect">
              <a:avLst/>
            </a:prstGeom>
            <a:solidFill>
              <a:srgbClr val="FFFFFF"/>
            </a:solidFill>
            <a:ln w="31750" algn="ctr">
              <a:solidFill>
                <a:srgbClr val="ED7D3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34" name="Picture 10" descr="101_35668_full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67263">
              <a:off x="110413315" y="108036556"/>
              <a:ext cx="1731380" cy="1661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5923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12" y="1196691"/>
            <a:ext cx="3767654" cy="1930760"/>
          </a:xfrm>
          <a:prstGeom prst="rect">
            <a:avLst/>
          </a:prstGeom>
        </p:spPr>
      </p:pic>
      <p:sp>
        <p:nvSpPr>
          <p:cNvPr id="10" name="Content Placeholder 3"/>
          <p:cNvSpPr txBox="1">
            <a:spLocks/>
          </p:cNvSpPr>
          <p:nvPr/>
        </p:nvSpPr>
        <p:spPr>
          <a:xfrm>
            <a:off x="913948" y="1325998"/>
            <a:ext cx="3142292" cy="1199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FFFFFF"/>
                </a:solidFill>
              </a:rPr>
              <a:t>Can we do this on our own?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5658" y="3228986"/>
            <a:ext cx="4917114" cy="3131985"/>
          </a:xfrm>
          <a:prstGeom prst="rect">
            <a:avLst/>
          </a:prstGeom>
        </p:spPr>
      </p:pic>
      <p:sp>
        <p:nvSpPr>
          <p:cNvPr id="12" name="Content Placeholder 3"/>
          <p:cNvSpPr txBox="1">
            <a:spLocks/>
          </p:cNvSpPr>
          <p:nvPr/>
        </p:nvSpPr>
        <p:spPr>
          <a:xfrm>
            <a:off x="3934260" y="3372493"/>
            <a:ext cx="4127472" cy="21987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>
                <a:solidFill>
                  <a:srgbClr val="FFFFFF"/>
                </a:solidFill>
              </a:rPr>
              <a:t>No! </a:t>
            </a:r>
            <a:r>
              <a:rPr lang="en-US" dirty="0">
                <a:solidFill>
                  <a:srgbClr val="FFFFFF"/>
                </a:solidFill>
              </a:rPr>
              <a:t>T</a:t>
            </a:r>
            <a:r>
              <a:rPr lang="en-US" dirty="0" smtClean="0">
                <a:solidFill>
                  <a:srgbClr val="FFFFFF"/>
                </a:solidFill>
              </a:rPr>
              <a:t>oday </a:t>
            </a:r>
            <a:r>
              <a:rPr lang="en-US" dirty="0">
                <a:solidFill>
                  <a:srgbClr val="FFFFFF"/>
                </a:solidFill>
              </a:rPr>
              <a:t>is all about working together to make a </a:t>
            </a:r>
            <a:r>
              <a:rPr lang="en-US" dirty="0" smtClean="0">
                <a:solidFill>
                  <a:srgbClr val="FFFFFF"/>
                </a:solidFill>
              </a:rPr>
              <a:t>change.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 So …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76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206479" y="1463842"/>
            <a:ext cx="4632935" cy="3348472"/>
            <a:chOff x="2403508" y="1358328"/>
            <a:chExt cx="4632935" cy="3348472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6430" y="1768143"/>
              <a:ext cx="1112580" cy="78906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8091" y="3289106"/>
              <a:ext cx="1026218" cy="102621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9709" y="2921749"/>
              <a:ext cx="1008921" cy="75164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4951" y="3759943"/>
              <a:ext cx="913704" cy="895430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3469" y="3332709"/>
              <a:ext cx="993470" cy="990597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89361" y="2027329"/>
              <a:ext cx="1347082" cy="134708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3508" y="2149226"/>
              <a:ext cx="2084422" cy="869188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6806" y="2890965"/>
              <a:ext cx="1017064" cy="1017064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1294" y="2458172"/>
              <a:ext cx="1170047" cy="585024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7836" y="1717276"/>
              <a:ext cx="740896" cy="74089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3464" y="3957995"/>
              <a:ext cx="748805" cy="748805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6000" y="2895799"/>
              <a:ext cx="839054" cy="683829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27598" y="1358328"/>
              <a:ext cx="819630" cy="819630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31635" y="-1296077"/>
            <a:ext cx="7087614" cy="94501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71811"/>
            <a:ext cx="7224082" cy="79872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5981" y="5386409"/>
            <a:ext cx="7772400" cy="665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 smtClean="0">
                <a:solidFill>
                  <a:schemeClr val="bg1"/>
                </a:solidFill>
                <a:latin typeface="Arial"/>
                <a:cs typeface="Arial"/>
              </a:rPr>
              <a:t>Be the change: Unite for a better internet</a:t>
            </a:r>
            <a:endParaRPr lang="en-US" sz="2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1921" y="6247738"/>
            <a:ext cx="1208503" cy="231478"/>
          </a:xfrm>
          <a:prstGeom prst="rect">
            <a:avLst/>
          </a:prstGeom>
          <a:effectLst>
            <a:outerShdw blurRad="111125" dist="38100" dir="20220000" algn="tl" rotWithShape="0">
              <a:schemeClr val="bg1">
                <a:alpha val="9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6342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05253" y="642629"/>
            <a:ext cx="7733494" cy="162459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There are now more ways than ever before to create, edit and share images and videos online.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6895" y="2426478"/>
            <a:ext cx="1152655" cy="1129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686" y="4004635"/>
            <a:ext cx="1096864" cy="10936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608" y="2479360"/>
            <a:ext cx="1100983" cy="1100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7083" y="2426478"/>
            <a:ext cx="1171656" cy="11538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7706" y="2348342"/>
            <a:ext cx="1232001" cy="12320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0882" y="5397184"/>
            <a:ext cx="1097650" cy="8945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956" y="3958106"/>
            <a:ext cx="1164483" cy="11644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3256" y="4108329"/>
            <a:ext cx="1158119" cy="9385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739" y="5404349"/>
            <a:ext cx="937541" cy="93754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734" y="4195035"/>
            <a:ext cx="1557424" cy="7530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1" y="5325316"/>
            <a:ext cx="1099928" cy="109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75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970" y="2196829"/>
            <a:ext cx="2664867" cy="246173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9101" y="575591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Did you know…</a:t>
            </a:r>
            <a:endParaRPr lang="en-US" sz="6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8639" y="2255980"/>
            <a:ext cx="1971716" cy="2062546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Images and videos get 8,500 likes and 1,000 comments per second on </a:t>
            </a:r>
            <a:r>
              <a:rPr lang="en-US" sz="1800" dirty="0" err="1" smtClean="0">
                <a:solidFill>
                  <a:srgbClr val="FFFFFF"/>
                </a:solidFill>
              </a:rPr>
              <a:t>Instagram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3921" y="2454026"/>
            <a:ext cx="2727324" cy="169949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" name="Content Placeholder 3"/>
          <p:cNvSpPr txBox="1">
            <a:spLocks/>
          </p:cNvSpPr>
          <p:nvPr/>
        </p:nvSpPr>
        <p:spPr>
          <a:xfrm>
            <a:off x="3434357" y="2591213"/>
            <a:ext cx="2159089" cy="1084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400 million snaps are sent on </a:t>
            </a:r>
            <a:r>
              <a:rPr lang="en-US" sz="1800" dirty="0" err="1" smtClean="0">
                <a:solidFill>
                  <a:srgbClr val="FFFFFF"/>
                </a:solidFill>
              </a:rPr>
              <a:t>Snapchat</a:t>
            </a:r>
            <a:r>
              <a:rPr lang="en-US" sz="1800" dirty="0" smtClean="0">
                <a:solidFill>
                  <a:srgbClr val="FFFFFF"/>
                </a:solidFill>
              </a:rPr>
              <a:t> each day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4144" y="1925712"/>
            <a:ext cx="2727324" cy="2488769"/>
          </a:xfrm>
          <a:prstGeom prst="rect">
            <a:avLst/>
          </a:prstGeom>
        </p:spPr>
      </p:pic>
      <p:sp>
        <p:nvSpPr>
          <p:cNvPr id="9" name="Content Placeholder 3"/>
          <p:cNvSpPr txBox="1">
            <a:spLocks/>
          </p:cNvSpPr>
          <p:nvPr/>
        </p:nvSpPr>
        <p:spPr>
          <a:xfrm>
            <a:off x="6376812" y="2083663"/>
            <a:ext cx="2159089" cy="168780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On </a:t>
            </a:r>
            <a:r>
              <a:rPr lang="en-US" sz="1800" dirty="0" err="1" smtClean="0">
                <a:solidFill>
                  <a:srgbClr val="FFFFFF"/>
                </a:solidFill>
              </a:rPr>
              <a:t>Instagram</a:t>
            </a:r>
            <a:r>
              <a:rPr lang="en-US" sz="1800" dirty="0" smtClean="0">
                <a:solidFill>
                  <a:srgbClr val="FFFFFF"/>
                </a:solidFill>
              </a:rPr>
              <a:t>, photos showing faces are 38% more likely to get ‘likes’ than photos without faces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252" y="4455713"/>
            <a:ext cx="2727324" cy="2290817"/>
          </a:xfrm>
          <a:prstGeom prst="rect">
            <a:avLst/>
          </a:prstGeom>
        </p:spPr>
      </p:pic>
      <p:sp>
        <p:nvSpPr>
          <p:cNvPr id="11" name="Content Placeholder 3"/>
          <p:cNvSpPr txBox="1">
            <a:spLocks/>
          </p:cNvSpPr>
          <p:nvPr/>
        </p:nvSpPr>
        <p:spPr>
          <a:xfrm>
            <a:off x="1758404" y="4658568"/>
            <a:ext cx="2644044" cy="1084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>
                <a:solidFill>
                  <a:srgbClr val="FFFFFF"/>
                </a:solidFill>
              </a:rPr>
              <a:t>The equivalent of 110 years of live video is watched on Periscope every day. 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829" y="4813834"/>
            <a:ext cx="2727324" cy="1632679"/>
          </a:xfrm>
          <a:prstGeom prst="rect">
            <a:avLst/>
          </a:prstGeom>
        </p:spPr>
      </p:pic>
      <p:sp>
        <p:nvSpPr>
          <p:cNvPr id="13" name="Content Placeholder 3"/>
          <p:cNvSpPr txBox="1">
            <a:spLocks/>
          </p:cNvSpPr>
          <p:nvPr/>
        </p:nvSpPr>
        <p:spPr>
          <a:xfrm>
            <a:off x="5177217" y="4961250"/>
            <a:ext cx="2318704" cy="1084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300 million photos are uploaded to Facebook every day</a:t>
            </a:r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19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7238" y="424910"/>
            <a:ext cx="4678222" cy="1729559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Why do people share images?</a:t>
            </a:r>
            <a:endParaRPr lang="en-US" sz="48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438619" y="808044"/>
            <a:ext cx="8705381" cy="2730482"/>
            <a:chOff x="438619" y="808044"/>
            <a:chExt cx="8705381" cy="273048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38440" y="808044"/>
              <a:ext cx="2505560" cy="240638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38619" y="3015306"/>
              <a:ext cx="566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get noticed? (likes and followers)</a:t>
              </a:r>
              <a:endParaRPr lang="en-US" sz="28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38619" y="1819195"/>
            <a:ext cx="7580867" cy="2634999"/>
            <a:chOff x="449722" y="1819195"/>
            <a:chExt cx="7580867" cy="263499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6205" y="1819195"/>
              <a:ext cx="2424384" cy="2634999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49722" y="3550976"/>
              <a:ext cx="5451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show people what you are up to</a:t>
              </a:r>
              <a:endParaRPr lang="en-US" sz="28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49722" y="771712"/>
            <a:ext cx="6881908" cy="2229692"/>
            <a:chOff x="438618" y="764923"/>
            <a:chExt cx="6881908" cy="22296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51692" y="764923"/>
              <a:ext cx="2268834" cy="10038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438618" y="2471395"/>
              <a:ext cx="31972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share memories </a:t>
              </a:r>
              <a:endParaRPr lang="en-US" sz="2800" dirty="0"/>
            </a:p>
          </p:txBody>
        </p:sp>
      </p:grpSp>
      <p:sp>
        <p:nvSpPr>
          <p:cNvPr id="20" name="AutoShape 8" descr="Image result for free the our girl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38619" y="4094887"/>
            <a:ext cx="8481410" cy="2194512"/>
            <a:chOff x="438619" y="4094887"/>
            <a:chExt cx="8481410" cy="2194512"/>
          </a:xfrm>
        </p:grpSpPr>
        <p:sp>
          <p:nvSpPr>
            <p:cNvPr id="2" name="TextBox 1"/>
            <p:cNvSpPr txBox="1"/>
            <p:nvPr/>
          </p:nvSpPr>
          <p:spPr>
            <a:xfrm>
              <a:off x="438619" y="4094887"/>
              <a:ext cx="31972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raise awareness</a:t>
              </a:r>
              <a:endParaRPr lang="en-US" sz="2800" dirty="0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1299" y="4497852"/>
              <a:ext cx="2388730" cy="1791547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438619" y="4618107"/>
            <a:ext cx="5758594" cy="1973340"/>
            <a:chOff x="438619" y="4618107"/>
            <a:chExt cx="5758594" cy="1973340"/>
          </a:xfrm>
        </p:grpSpPr>
        <p:sp>
          <p:nvSpPr>
            <p:cNvPr id="12" name="TextBox 11"/>
            <p:cNvSpPr txBox="1"/>
            <p:nvPr/>
          </p:nvSpPr>
          <p:spPr>
            <a:xfrm>
              <a:off x="438619" y="4651248"/>
              <a:ext cx="36380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boost confidence?</a:t>
              </a:r>
              <a:endParaRPr lang="en-US" sz="2800" dirty="0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3873" y="4618107"/>
              <a:ext cx="1973340" cy="19733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053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ea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016" y="901967"/>
            <a:ext cx="5282380" cy="5590908"/>
          </a:xfrm>
          <a:prstGeom prst="rect">
            <a:avLst/>
          </a:prstGeom>
        </p:spPr>
      </p:pic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3800409" y="1874108"/>
            <a:ext cx="2324166" cy="138605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Think of the last image you posted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42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1800" y="432783"/>
            <a:ext cx="6622968" cy="1213568"/>
          </a:xfrm>
        </p:spPr>
        <p:txBody>
          <a:bodyPr>
            <a:normAutofit/>
          </a:bodyPr>
          <a:lstStyle/>
          <a:p>
            <a:r>
              <a:rPr lang="en-US" dirty="0" smtClean="0"/>
              <a:t>Ask yourself 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2" name="Parallelogram 1"/>
          <p:cNvSpPr/>
          <p:nvPr/>
        </p:nvSpPr>
        <p:spPr>
          <a:xfrm flipH="1">
            <a:off x="514349" y="1892300"/>
            <a:ext cx="7419975" cy="4965700"/>
          </a:xfrm>
          <a:prstGeom prst="parallelogram">
            <a:avLst/>
          </a:prstGeom>
          <a:solidFill>
            <a:srgbClr val="009DE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47725" y="2051050"/>
            <a:ext cx="5911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1. Who saw this post at the time and who could see it now?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7600" y="2986774"/>
            <a:ext cx="5911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2. Would everyone understand the image or could it be misleading?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911" y="3995169"/>
            <a:ext cx="5911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3. If it was about someone, would you have said it to their face?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52575" y="5033923"/>
            <a:ext cx="5911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4. If your post went viral would you be happy?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8800" y="5786715"/>
            <a:ext cx="5911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5. Are you happy for this to be part of your digital footprint?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93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53418" y="1956030"/>
            <a:ext cx="8453993" cy="2466952"/>
          </a:xfrm>
        </p:spPr>
        <p:txBody>
          <a:bodyPr>
            <a:noAutofit/>
          </a:bodyPr>
          <a:lstStyle/>
          <a:p>
            <a:r>
              <a:rPr lang="en-US" sz="2800" dirty="0"/>
              <a:t>Unfortunately not all images on the internet are positive</a:t>
            </a:r>
            <a:r>
              <a:rPr lang="en-US" sz="2800" dirty="0" smtClean="0"/>
              <a:t>, but </a:t>
            </a:r>
            <a:r>
              <a:rPr lang="en-US" sz="2800" dirty="0"/>
              <a:t>what can we do if we see something which worries or upsets us</a:t>
            </a:r>
            <a:r>
              <a:rPr lang="en-US" sz="2800" dirty="0" smtClean="0"/>
              <a:t>?</a:t>
            </a:r>
          </a:p>
          <a:p>
            <a:endParaRPr lang="en-US" sz="2400" dirty="0"/>
          </a:p>
          <a:p>
            <a:r>
              <a:rPr lang="en-US" sz="2400" dirty="0"/>
              <a:t>Always </a:t>
            </a:r>
            <a:r>
              <a:rPr lang="en-US" sz="2400" b="1" dirty="0"/>
              <a:t>report</a:t>
            </a:r>
            <a:r>
              <a:rPr lang="en-US" sz="2400" dirty="0"/>
              <a:t> inappropriate or offensive images to the networks but looking out for the report buttons!</a:t>
            </a:r>
          </a:p>
        </p:txBody>
      </p:sp>
      <p:pic>
        <p:nvPicPr>
          <p:cNvPr id="3" name="Picture 2" descr="Untitled-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872" y="4679937"/>
            <a:ext cx="7063307" cy="18835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6869" y="232698"/>
            <a:ext cx="1643535" cy="164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54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905" y="382125"/>
            <a:ext cx="7822895" cy="1964703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rgbClr val="009DE0"/>
                </a:solidFill>
              </a:rPr>
              <a:t>We want to make sure all of those images we post on the internet are positive</a:t>
            </a:r>
            <a:r>
              <a:rPr lang="en-US" dirty="0" smtClean="0">
                <a:solidFill>
                  <a:srgbClr val="009DE0"/>
                </a:solidFill>
              </a:rPr>
              <a:t>!</a:t>
            </a:r>
            <a:endParaRPr lang="en-US" sz="2800" dirty="0">
              <a:solidFill>
                <a:srgbClr val="009DE0"/>
              </a:solidFill>
            </a:endParaRP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But how can we do that?</a:t>
            </a:r>
            <a:endParaRPr lang="en-US" sz="2800" dirty="0"/>
          </a:p>
        </p:txBody>
      </p:sp>
      <p:pic>
        <p:nvPicPr>
          <p:cNvPr id="5" name="Picture 4" descr="star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8023" y="1775381"/>
            <a:ext cx="4679128" cy="46791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7339" y="4101225"/>
            <a:ext cx="3749062" cy="3749062"/>
          </a:xfrm>
          <a:prstGeom prst="rect">
            <a:avLst/>
          </a:prstGeom>
        </p:spPr>
      </p:pic>
      <p:sp>
        <p:nvSpPr>
          <p:cNvPr id="8" name="Content Placeholder 3"/>
          <p:cNvSpPr txBox="1">
            <a:spLocks/>
          </p:cNvSpPr>
          <p:nvPr/>
        </p:nvSpPr>
        <p:spPr>
          <a:xfrm>
            <a:off x="138444" y="3386009"/>
            <a:ext cx="1971716" cy="1311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>
                <a:solidFill>
                  <a:srgbClr val="FFFFFF"/>
                </a:solidFill>
              </a:rPr>
              <a:t>Ask permission from the other people in the image!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6478018" y="5565717"/>
            <a:ext cx="1971716" cy="1311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>
                <a:solidFill>
                  <a:srgbClr val="FFFFFF"/>
                </a:solidFill>
              </a:rPr>
              <a:t>Lock down privacy settings!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7339" y="1824295"/>
            <a:ext cx="3123428" cy="3123428"/>
          </a:xfrm>
          <a:prstGeom prst="rect">
            <a:avLst/>
          </a:prstGeom>
        </p:spPr>
      </p:pic>
      <p:sp>
        <p:nvSpPr>
          <p:cNvPr id="11" name="Content Placeholder 3"/>
          <p:cNvSpPr txBox="1">
            <a:spLocks/>
          </p:cNvSpPr>
          <p:nvPr/>
        </p:nvSpPr>
        <p:spPr>
          <a:xfrm>
            <a:off x="6365194" y="2990824"/>
            <a:ext cx="1482606" cy="1311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>
                <a:solidFill>
                  <a:srgbClr val="FFFFFF"/>
                </a:solidFill>
              </a:rPr>
              <a:t>Think before you post!</a:t>
            </a:r>
          </a:p>
        </p:txBody>
      </p:sp>
      <p:pic>
        <p:nvPicPr>
          <p:cNvPr id="12" name="Picture 11" descr="star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2309" y="2466771"/>
            <a:ext cx="3771872" cy="3771872"/>
          </a:xfrm>
          <a:prstGeom prst="rect">
            <a:avLst/>
          </a:prstGeom>
        </p:spPr>
      </p:pic>
      <p:sp>
        <p:nvSpPr>
          <p:cNvPr id="13" name="Content Placeholder 3"/>
          <p:cNvSpPr txBox="1">
            <a:spLocks/>
          </p:cNvSpPr>
          <p:nvPr/>
        </p:nvSpPr>
        <p:spPr>
          <a:xfrm>
            <a:off x="3895844" y="3676510"/>
            <a:ext cx="1408342" cy="1311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FFFFFF"/>
                </a:solidFill>
              </a:rPr>
              <a:t>Think</a:t>
            </a:r>
            <a:r>
              <a:rPr lang="en-US" sz="1800" dirty="0">
                <a:solidFill>
                  <a:srgbClr val="FFFFFF"/>
                </a:solidFill>
              </a:rPr>
              <a:t> – </a:t>
            </a:r>
            <a:r>
              <a:rPr lang="en-US" sz="1800" dirty="0" smtClean="0">
                <a:solidFill>
                  <a:srgbClr val="FFFFFF"/>
                </a:solidFill>
              </a:rPr>
              <a:t/>
            </a:r>
            <a:br>
              <a:rPr lang="en-US" sz="1800" dirty="0" smtClean="0">
                <a:solidFill>
                  <a:srgbClr val="FFFFFF"/>
                </a:solidFill>
              </a:rPr>
            </a:br>
            <a:r>
              <a:rPr lang="en-US" sz="1800" dirty="0" smtClean="0">
                <a:solidFill>
                  <a:srgbClr val="FFFFFF"/>
                </a:solidFill>
              </a:rPr>
              <a:t>is </a:t>
            </a:r>
            <a:r>
              <a:rPr lang="en-US" sz="1800" dirty="0">
                <a:solidFill>
                  <a:srgbClr val="FFFFFF"/>
                </a:solidFill>
              </a:rPr>
              <a:t>my image misleading?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670" y="4397066"/>
            <a:ext cx="3749062" cy="3749062"/>
          </a:xfrm>
          <a:prstGeom prst="rect">
            <a:avLst/>
          </a:prstGeom>
        </p:spPr>
      </p:pic>
      <p:sp>
        <p:nvSpPr>
          <p:cNvPr id="15" name="Content Placeholder 3"/>
          <p:cNvSpPr txBox="1">
            <a:spLocks/>
          </p:cNvSpPr>
          <p:nvPr/>
        </p:nvSpPr>
        <p:spPr>
          <a:xfrm>
            <a:off x="1894751" y="5691432"/>
            <a:ext cx="1971716" cy="1311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FFFFFF"/>
                </a:solidFill>
              </a:rPr>
              <a:t>Think</a:t>
            </a:r>
            <a:r>
              <a:rPr lang="en-US" sz="1800" dirty="0">
                <a:solidFill>
                  <a:srgbClr val="FFFFFF"/>
                </a:solidFill>
              </a:rPr>
              <a:t> – </a:t>
            </a:r>
            <a:r>
              <a:rPr lang="en-US" sz="1800" dirty="0" smtClean="0">
                <a:solidFill>
                  <a:srgbClr val="FFFFFF"/>
                </a:solidFill>
              </a:rPr>
              <a:t/>
            </a:r>
            <a:br>
              <a:rPr lang="en-US" sz="1800" dirty="0" smtClean="0">
                <a:solidFill>
                  <a:srgbClr val="FFFFFF"/>
                </a:solidFill>
              </a:rPr>
            </a:br>
            <a:r>
              <a:rPr lang="en-US" sz="1800" dirty="0" smtClean="0">
                <a:solidFill>
                  <a:srgbClr val="FFFFFF"/>
                </a:solidFill>
              </a:rPr>
              <a:t>could </a:t>
            </a:r>
            <a:r>
              <a:rPr lang="en-US" sz="1800" dirty="0">
                <a:solidFill>
                  <a:srgbClr val="FFFFFF"/>
                </a:solidFill>
              </a:rPr>
              <a:t>my image upset anyone?</a:t>
            </a:r>
          </a:p>
        </p:txBody>
      </p:sp>
    </p:spTree>
    <p:extLst>
      <p:ext uri="{BB962C8B-B14F-4D97-AF65-F5344CB8AC3E}">
        <p14:creationId xmlns:p14="http://schemas.microsoft.com/office/powerpoint/2010/main" val="9085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Remember images are powerful. They can 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7181"/>
            <a:ext cx="8229600" cy="2805674"/>
          </a:xfrm>
        </p:spPr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dirty="0"/>
              <a:t>Tell a story 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Send </a:t>
            </a:r>
            <a:r>
              <a:rPr lang="en-US" dirty="0"/>
              <a:t>a message 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Provoke </a:t>
            </a:r>
            <a:r>
              <a:rPr lang="en-US" dirty="0"/>
              <a:t>emotion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Create </a:t>
            </a:r>
            <a:r>
              <a:rPr lang="en-US" dirty="0"/>
              <a:t>a memory</a:t>
            </a:r>
          </a:p>
        </p:txBody>
      </p:sp>
      <p:sp>
        <p:nvSpPr>
          <p:cNvPr id="18" name="Content Placeholder 3"/>
          <p:cNvSpPr txBox="1">
            <a:spLocks/>
          </p:cNvSpPr>
          <p:nvPr/>
        </p:nvSpPr>
        <p:spPr>
          <a:xfrm>
            <a:off x="802489" y="5411449"/>
            <a:ext cx="5676848" cy="628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 smtClean="0">
                <a:solidFill>
                  <a:srgbClr val="FFFFFF"/>
                </a:solidFill>
              </a:rPr>
              <a:t>Use them wisely!</a:t>
            </a:r>
            <a:endParaRPr lang="en-US" sz="4800" b="1" dirty="0">
              <a:solidFill>
                <a:srgbClr val="FFFFFF"/>
              </a:solidFill>
            </a:endParaRPr>
          </a:p>
        </p:txBody>
      </p:sp>
      <p:pic>
        <p:nvPicPr>
          <p:cNvPr id="21" name="Picture 2" descr="http://i2.mirror.co.uk/incoming/article3513490.ece/ALTERNATES/s615b/Cara-Delevingne-support-the-bring-back-our-girls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7692" y="2535988"/>
            <a:ext cx="2057827" cy="20845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conservativepapers.com/wp-content/uploads/2014/12/Islamic-deception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5519" y="2525818"/>
            <a:ext cx="2793019" cy="20947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8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355</Words>
  <Application>Microsoft Office PowerPoint</Application>
  <PresentationFormat>On-screen Show (4:3)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The Power of Image</vt:lpstr>
      <vt:lpstr>PowerPoint Presentation</vt:lpstr>
      <vt:lpstr>Did you know…</vt:lpstr>
      <vt:lpstr>Why do people share images?</vt:lpstr>
      <vt:lpstr>PowerPoint Presentation</vt:lpstr>
      <vt:lpstr>Ask yourself …</vt:lpstr>
      <vt:lpstr>PowerPoint Presentation</vt:lpstr>
      <vt:lpstr>PowerPoint Presentation</vt:lpstr>
      <vt:lpstr>Remember images are powerful. They can …</vt:lpstr>
      <vt:lpstr>PowerPoint Presentation</vt:lpstr>
      <vt:lpstr>PowerPoint Presentation</vt:lpstr>
    </vt:vector>
  </TitlesOfParts>
  <Company>Contrapositive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Power of Image</dc:title>
  <dc:creator>Julian Thomas</dc:creator>
  <cp:lastModifiedBy>Hannah Broadbent</cp:lastModifiedBy>
  <cp:revision>43</cp:revision>
  <dcterms:created xsi:type="dcterms:W3CDTF">2016-12-02T13:04:14Z</dcterms:created>
  <dcterms:modified xsi:type="dcterms:W3CDTF">2017-01-11T16:09:55Z</dcterms:modified>
</cp:coreProperties>
</file>